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260" r:id="rId3"/>
    <p:sldId id="315" r:id="rId4"/>
    <p:sldId id="262" r:id="rId5"/>
    <p:sldId id="263" r:id="rId6"/>
    <p:sldId id="264" r:id="rId7"/>
    <p:sldId id="265" r:id="rId8"/>
    <p:sldId id="266" r:id="rId9"/>
    <p:sldId id="267" r:id="rId10"/>
    <p:sldId id="270" r:id="rId11"/>
    <p:sldId id="302" r:id="rId12"/>
    <p:sldId id="303" r:id="rId13"/>
    <p:sldId id="304" r:id="rId14"/>
    <p:sldId id="305" r:id="rId15"/>
    <p:sldId id="306" r:id="rId16"/>
    <p:sldId id="307" r:id="rId17"/>
    <p:sldId id="308" r:id="rId18"/>
    <p:sldId id="309" r:id="rId19"/>
    <p:sldId id="313" r:id="rId20"/>
    <p:sldId id="314" r:id="rId21"/>
    <p:sldId id="310" r:id="rId22"/>
    <p:sldId id="311" r:id="rId23"/>
    <p:sldId id="312" r:id="rId24"/>
    <p:sldId id="271" r:id="rId25"/>
    <p:sldId id="273" r:id="rId26"/>
    <p:sldId id="272" r:id="rId27"/>
    <p:sldId id="276" r:id="rId28"/>
    <p:sldId id="274" r:id="rId29"/>
    <p:sldId id="277" r:id="rId30"/>
    <p:sldId id="278" r:id="rId31"/>
    <p:sldId id="280" r:id="rId32"/>
    <p:sldId id="279" r:id="rId33"/>
    <p:sldId id="282" r:id="rId34"/>
    <p:sldId id="281" r:id="rId35"/>
    <p:sldId id="283" r:id="rId36"/>
    <p:sldId id="284" r:id="rId37"/>
    <p:sldId id="285" r:id="rId38"/>
    <p:sldId id="286" r:id="rId39"/>
    <p:sldId id="287" r:id="rId40"/>
    <p:sldId id="288" r:id="rId41"/>
    <p:sldId id="289" r:id="rId42"/>
    <p:sldId id="290" r:id="rId43"/>
    <p:sldId id="291" r:id="rId44"/>
    <p:sldId id="292" r:id="rId45"/>
    <p:sldId id="293" r:id="rId46"/>
    <p:sldId id="295" r:id="rId47"/>
    <p:sldId id="294" r:id="rId48"/>
    <p:sldId id="296" r:id="rId49"/>
    <p:sldId id="297" r:id="rId50"/>
    <p:sldId id="298" r:id="rId51"/>
    <p:sldId id="299" r:id="rId52"/>
    <p:sldId id="300" r:id="rId53"/>
    <p:sldId id="301" r:id="rId54"/>
  </p:sldIdLst>
  <p:sldSz cx="9144000" cy="6858000" type="screen4x3"/>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595"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9099" cy="49720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7206"/>
          </a:xfrm>
          <a:prstGeom prst="rect">
            <a:avLst/>
          </a:prstGeom>
        </p:spPr>
        <p:txBody>
          <a:bodyPr vert="horz" lIns="91440" tIns="45720" rIns="91440" bIns="45720" rtlCol="0"/>
          <a:lstStyle>
            <a:lvl1pPr algn="r">
              <a:defRPr sz="1200"/>
            </a:lvl1pPr>
          </a:lstStyle>
          <a:p>
            <a:fld id="{03A77BFC-0B7E-4BC5-9C1A-E28E3D8A8A18}" type="datetimeFigureOut">
              <a:rPr lang="fr-FR" smtClean="0"/>
              <a:t>09/12/2019</a:t>
            </a:fld>
            <a:endParaRPr lang="fr-FR"/>
          </a:p>
        </p:txBody>
      </p:sp>
      <p:sp>
        <p:nvSpPr>
          <p:cNvPr id="4" name="Espace réservé du pied de page 3"/>
          <p:cNvSpPr>
            <a:spLocks noGrp="1"/>
          </p:cNvSpPr>
          <p:nvPr>
            <p:ph type="ftr" sz="quarter" idx="2"/>
          </p:nvPr>
        </p:nvSpPr>
        <p:spPr>
          <a:xfrm>
            <a:off x="1" y="9445169"/>
            <a:ext cx="2949099" cy="49720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5169"/>
            <a:ext cx="2949099" cy="497206"/>
          </a:xfrm>
          <a:prstGeom prst="rect">
            <a:avLst/>
          </a:prstGeom>
        </p:spPr>
        <p:txBody>
          <a:bodyPr vert="horz" lIns="91440" tIns="45720" rIns="91440" bIns="45720" rtlCol="0" anchor="b"/>
          <a:lstStyle>
            <a:lvl1pPr algn="r">
              <a:defRPr sz="1200"/>
            </a:lvl1pPr>
          </a:lstStyle>
          <a:p>
            <a:fld id="{F7002F4A-6572-4482-A423-57F4D715057D}" type="slidenum">
              <a:rPr lang="fr-FR" smtClean="0"/>
              <a:t>‹N°›</a:t>
            </a:fld>
            <a:endParaRPr lang="fr-FR"/>
          </a:p>
        </p:txBody>
      </p:sp>
    </p:spTree>
    <p:extLst>
      <p:ext uri="{BB962C8B-B14F-4D97-AF65-F5344CB8AC3E}">
        <p14:creationId xmlns:p14="http://schemas.microsoft.com/office/powerpoint/2010/main" val="1561483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9099" cy="49720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939" y="0"/>
            <a:ext cx="2949099" cy="497206"/>
          </a:xfrm>
          <a:prstGeom prst="rect">
            <a:avLst/>
          </a:prstGeom>
        </p:spPr>
        <p:txBody>
          <a:bodyPr vert="horz" lIns="91440" tIns="45720" rIns="91440" bIns="45720" rtlCol="0"/>
          <a:lstStyle>
            <a:lvl1pPr algn="r">
              <a:defRPr sz="1200"/>
            </a:lvl1pPr>
          </a:lstStyle>
          <a:p>
            <a:fld id="{0D16E479-654A-4BC9-935E-2DE3B26CA249}" type="datetimeFigureOut">
              <a:rPr lang="fr-FR" smtClean="0"/>
              <a:t>09/12/2019</a:t>
            </a:fld>
            <a:endParaRPr lang="fr-FR"/>
          </a:p>
        </p:txBody>
      </p:sp>
      <p:sp>
        <p:nvSpPr>
          <p:cNvPr id="4" name="Espace réservé de l'image des diapositives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0562" y="4723449"/>
            <a:ext cx="5444490" cy="447484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45169"/>
            <a:ext cx="2949099" cy="49720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39" y="9445169"/>
            <a:ext cx="2949099" cy="497206"/>
          </a:xfrm>
          <a:prstGeom prst="rect">
            <a:avLst/>
          </a:prstGeom>
        </p:spPr>
        <p:txBody>
          <a:bodyPr vert="horz" lIns="91440" tIns="45720" rIns="91440" bIns="45720" rtlCol="0" anchor="b"/>
          <a:lstStyle>
            <a:lvl1pPr algn="r">
              <a:defRPr sz="1200"/>
            </a:lvl1pPr>
          </a:lstStyle>
          <a:p>
            <a:fld id="{1F3C6CEF-C039-4788-8EA5-04ADE874FBD4}" type="slidenum">
              <a:rPr lang="fr-FR" smtClean="0"/>
              <a:t>‹N°›</a:t>
            </a:fld>
            <a:endParaRPr lang="fr-FR"/>
          </a:p>
        </p:txBody>
      </p:sp>
    </p:spTree>
    <p:extLst>
      <p:ext uri="{BB962C8B-B14F-4D97-AF65-F5344CB8AC3E}">
        <p14:creationId xmlns:p14="http://schemas.microsoft.com/office/powerpoint/2010/main" val="3626818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0723" name="Espace réservé des commentaires 2"/>
          <p:cNvSpPr>
            <a:spLocks noGrp="1"/>
          </p:cNvSpPr>
          <p:nvPr>
            <p:ph type="body" idx="1"/>
          </p:nvPr>
        </p:nvSpPr>
        <p:spPr>
          <a:noFill/>
        </p:spPr>
        <p:txBody>
          <a:bodyPr/>
          <a:lstStyle/>
          <a:p>
            <a:endParaRPr lang="fr-FR" altLang="fr-FR" smtClean="0">
              <a:latin typeface="Arial" charset="0"/>
            </a:endParaRPr>
          </a:p>
        </p:txBody>
      </p:sp>
      <p:sp>
        <p:nvSpPr>
          <p:cNvPr id="30724" name="Espace réservé du numéro de diapositive 3"/>
          <p:cNvSpPr>
            <a:spLocks noGrp="1"/>
          </p:cNvSpPr>
          <p:nvPr>
            <p:ph type="sldNum" sz="quarter" idx="5"/>
          </p:nvPr>
        </p:nvSpPr>
        <p:spPr>
          <a:noFill/>
        </p:spPr>
        <p:txBody>
          <a:bodyPr/>
          <a:lstStyle>
            <a:lvl1pPr>
              <a:defRPr>
                <a:solidFill>
                  <a:schemeClr val="tx1"/>
                </a:solidFill>
                <a:latin typeface="Arial" charset="0"/>
              </a:defRPr>
            </a:lvl1pPr>
            <a:lvl2pPr marL="744584" indent="-286379">
              <a:defRPr>
                <a:solidFill>
                  <a:schemeClr val="tx1"/>
                </a:solidFill>
                <a:latin typeface="Arial" charset="0"/>
              </a:defRPr>
            </a:lvl2pPr>
            <a:lvl3pPr marL="1145515" indent="-229103">
              <a:defRPr>
                <a:solidFill>
                  <a:schemeClr val="tx1"/>
                </a:solidFill>
                <a:latin typeface="Arial" charset="0"/>
              </a:defRPr>
            </a:lvl3pPr>
            <a:lvl4pPr marL="1603720" indent="-229103">
              <a:defRPr>
                <a:solidFill>
                  <a:schemeClr val="tx1"/>
                </a:solidFill>
                <a:latin typeface="Arial" charset="0"/>
              </a:defRPr>
            </a:lvl4pPr>
            <a:lvl5pPr marL="2061926" indent="-229103">
              <a:defRPr>
                <a:solidFill>
                  <a:schemeClr val="tx1"/>
                </a:solidFill>
                <a:latin typeface="Arial" charset="0"/>
              </a:defRPr>
            </a:lvl5pPr>
            <a:lvl6pPr marL="2520132" indent="-229103" eaLnBrk="0" fontAlgn="base" hangingPunct="0">
              <a:spcBef>
                <a:spcPct val="0"/>
              </a:spcBef>
              <a:spcAft>
                <a:spcPct val="0"/>
              </a:spcAft>
              <a:defRPr>
                <a:solidFill>
                  <a:schemeClr val="tx1"/>
                </a:solidFill>
                <a:latin typeface="Arial" charset="0"/>
              </a:defRPr>
            </a:lvl6pPr>
            <a:lvl7pPr marL="2978338" indent="-229103" eaLnBrk="0" fontAlgn="base" hangingPunct="0">
              <a:spcBef>
                <a:spcPct val="0"/>
              </a:spcBef>
              <a:spcAft>
                <a:spcPct val="0"/>
              </a:spcAft>
              <a:defRPr>
                <a:solidFill>
                  <a:schemeClr val="tx1"/>
                </a:solidFill>
                <a:latin typeface="Arial" charset="0"/>
              </a:defRPr>
            </a:lvl7pPr>
            <a:lvl8pPr marL="3436544" indent="-229103" eaLnBrk="0" fontAlgn="base" hangingPunct="0">
              <a:spcBef>
                <a:spcPct val="0"/>
              </a:spcBef>
              <a:spcAft>
                <a:spcPct val="0"/>
              </a:spcAft>
              <a:defRPr>
                <a:solidFill>
                  <a:schemeClr val="tx1"/>
                </a:solidFill>
                <a:latin typeface="Arial" charset="0"/>
              </a:defRPr>
            </a:lvl8pPr>
            <a:lvl9pPr marL="3894750" indent="-229103" eaLnBrk="0" fontAlgn="base" hangingPunct="0">
              <a:spcBef>
                <a:spcPct val="0"/>
              </a:spcBef>
              <a:spcAft>
                <a:spcPct val="0"/>
              </a:spcAft>
              <a:defRPr>
                <a:solidFill>
                  <a:schemeClr val="tx1"/>
                </a:solidFill>
                <a:latin typeface="Arial" charset="0"/>
              </a:defRPr>
            </a:lvl9pPr>
          </a:lstStyle>
          <a:p>
            <a:fld id="{194896C7-FCFF-4EAE-B52E-B737B25F9575}" type="slidenum">
              <a:rPr lang="fr-FR" altLang="fr-FR"/>
              <a:pPr/>
              <a:t>11</a:t>
            </a:fld>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3C6CEF-C039-4788-8EA5-04ADE874FBD4}" type="slidenum">
              <a:rPr lang="fr-FR" smtClean="0"/>
              <a:t>48</a:t>
            </a:fld>
            <a:endParaRPr lang="fr-FR"/>
          </a:p>
        </p:txBody>
      </p:sp>
    </p:spTree>
    <p:extLst>
      <p:ext uri="{BB962C8B-B14F-4D97-AF65-F5344CB8AC3E}">
        <p14:creationId xmlns:p14="http://schemas.microsoft.com/office/powerpoint/2010/main" val="1834347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3C6CEF-C039-4788-8EA5-04ADE874FBD4}" type="slidenum">
              <a:rPr lang="fr-FR" smtClean="0"/>
              <a:t>49</a:t>
            </a:fld>
            <a:endParaRPr lang="fr-FR"/>
          </a:p>
        </p:txBody>
      </p:sp>
    </p:spTree>
    <p:extLst>
      <p:ext uri="{BB962C8B-B14F-4D97-AF65-F5344CB8AC3E}">
        <p14:creationId xmlns:p14="http://schemas.microsoft.com/office/powerpoint/2010/main" val="1834347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3C6CEF-C039-4788-8EA5-04ADE874FBD4}" type="slidenum">
              <a:rPr lang="fr-FR" smtClean="0"/>
              <a:t>50</a:t>
            </a:fld>
            <a:endParaRPr lang="fr-FR"/>
          </a:p>
        </p:txBody>
      </p:sp>
    </p:spTree>
    <p:extLst>
      <p:ext uri="{BB962C8B-B14F-4D97-AF65-F5344CB8AC3E}">
        <p14:creationId xmlns:p14="http://schemas.microsoft.com/office/powerpoint/2010/main" val="1834347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3C6CEF-C039-4788-8EA5-04ADE874FBD4}" type="slidenum">
              <a:rPr lang="fr-FR" smtClean="0"/>
              <a:t>51</a:t>
            </a:fld>
            <a:endParaRPr lang="fr-FR"/>
          </a:p>
        </p:txBody>
      </p:sp>
    </p:spTree>
    <p:extLst>
      <p:ext uri="{BB962C8B-B14F-4D97-AF65-F5344CB8AC3E}">
        <p14:creationId xmlns:p14="http://schemas.microsoft.com/office/powerpoint/2010/main" val="183434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4EBF2A3B-7597-43FB-8392-A38DA9608E38}" type="slidenum">
              <a:rPr lang="fr-FR" smtClean="0"/>
              <a:pPr/>
              <a:t>52</a:t>
            </a:fld>
            <a:endParaRPr lang="fr-FR" smtClean="0"/>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a:ln/>
        </p:spPr>
      </p:sp>
      <p:sp>
        <p:nvSpPr>
          <p:cNvPr id="34819" name="Espace réservé des commentaires 2"/>
          <p:cNvSpPr>
            <a:spLocks noGrp="1"/>
          </p:cNvSpPr>
          <p:nvPr>
            <p:ph type="body" idx="1"/>
          </p:nvPr>
        </p:nvSpPr>
        <p:spPr>
          <a:noFill/>
        </p:spPr>
        <p:txBody>
          <a:bodyPr/>
          <a:lstStyle/>
          <a:p>
            <a:endParaRPr lang="fr-FR" altLang="fr-FR" smtClean="0">
              <a:latin typeface="Arial" charset="0"/>
            </a:endParaRPr>
          </a:p>
        </p:txBody>
      </p:sp>
      <p:sp>
        <p:nvSpPr>
          <p:cNvPr id="34820" name="Espace réservé du numéro de diapositive 3"/>
          <p:cNvSpPr>
            <a:spLocks noGrp="1"/>
          </p:cNvSpPr>
          <p:nvPr>
            <p:ph type="sldNum" sz="quarter" idx="5"/>
          </p:nvPr>
        </p:nvSpPr>
        <p:spPr>
          <a:noFill/>
        </p:spPr>
        <p:txBody>
          <a:bodyPr/>
          <a:lstStyle>
            <a:lvl1pPr>
              <a:defRPr>
                <a:solidFill>
                  <a:schemeClr val="tx1"/>
                </a:solidFill>
                <a:latin typeface="Arial" charset="0"/>
              </a:defRPr>
            </a:lvl1pPr>
            <a:lvl2pPr marL="744584" indent="-286379">
              <a:defRPr>
                <a:solidFill>
                  <a:schemeClr val="tx1"/>
                </a:solidFill>
                <a:latin typeface="Arial" charset="0"/>
              </a:defRPr>
            </a:lvl2pPr>
            <a:lvl3pPr marL="1145515" indent="-229103">
              <a:defRPr>
                <a:solidFill>
                  <a:schemeClr val="tx1"/>
                </a:solidFill>
                <a:latin typeface="Arial" charset="0"/>
              </a:defRPr>
            </a:lvl3pPr>
            <a:lvl4pPr marL="1603720" indent="-229103">
              <a:defRPr>
                <a:solidFill>
                  <a:schemeClr val="tx1"/>
                </a:solidFill>
                <a:latin typeface="Arial" charset="0"/>
              </a:defRPr>
            </a:lvl4pPr>
            <a:lvl5pPr marL="2061926" indent="-229103">
              <a:defRPr>
                <a:solidFill>
                  <a:schemeClr val="tx1"/>
                </a:solidFill>
                <a:latin typeface="Arial" charset="0"/>
              </a:defRPr>
            </a:lvl5pPr>
            <a:lvl6pPr marL="2520132" indent="-229103" eaLnBrk="0" fontAlgn="base" hangingPunct="0">
              <a:spcBef>
                <a:spcPct val="0"/>
              </a:spcBef>
              <a:spcAft>
                <a:spcPct val="0"/>
              </a:spcAft>
              <a:defRPr>
                <a:solidFill>
                  <a:schemeClr val="tx1"/>
                </a:solidFill>
                <a:latin typeface="Arial" charset="0"/>
              </a:defRPr>
            </a:lvl6pPr>
            <a:lvl7pPr marL="2978338" indent="-229103" eaLnBrk="0" fontAlgn="base" hangingPunct="0">
              <a:spcBef>
                <a:spcPct val="0"/>
              </a:spcBef>
              <a:spcAft>
                <a:spcPct val="0"/>
              </a:spcAft>
              <a:defRPr>
                <a:solidFill>
                  <a:schemeClr val="tx1"/>
                </a:solidFill>
                <a:latin typeface="Arial" charset="0"/>
              </a:defRPr>
            </a:lvl7pPr>
            <a:lvl8pPr marL="3436544" indent="-229103" eaLnBrk="0" fontAlgn="base" hangingPunct="0">
              <a:spcBef>
                <a:spcPct val="0"/>
              </a:spcBef>
              <a:spcAft>
                <a:spcPct val="0"/>
              </a:spcAft>
              <a:defRPr>
                <a:solidFill>
                  <a:schemeClr val="tx1"/>
                </a:solidFill>
                <a:latin typeface="Arial" charset="0"/>
              </a:defRPr>
            </a:lvl8pPr>
            <a:lvl9pPr marL="3894750" indent="-229103" eaLnBrk="0" fontAlgn="base" hangingPunct="0">
              <a:spcBef>
                <a:spcPct val="0"/>
              </a:spcBef>
              <a:spcAft>
                <a:spcPct val="0"/>
              </a:spcAft>
              <a:defRPr>
                <a:solidFill>
                  <a:schemeClr val="tx1"/>
                </a:solidFill>
                <a:latin typeface="Arial" charset="0"/>
              </a:defRPr>
            </a:lvl9pPr>
          </a:lstStyle>
          <a:p>
            <a:fld id="{D2370878-2773-4251-B80C-2754EB780262}" type="slidenum">
              <a:rPr lang="fr-FR" altLang="fr-FR"/>
              <a:pPr/>
              <a:t>14</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3C6CEF-C039-4788-8EA5-04ADE874FBD4}" type="slidenum">
              <a:rPr lang="fr-FR" smtClean="0"/>
              <a:t>41</a:t>
            </a:fld>
            <a:endParaRPr lang="fr-FR"/>
          </a:p>
        </p:txBody>
      </p:sp>
    </p:spTree>
    <p:extLst>
      <p:ext uri="{BB962C8B-B14F-4D97-AF65-F5344CB8AC3E}">
        <p14:creationId xmlns:p14="http://schemas.microsoft.com/office/powerpoint/2010/main" val="1834347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3C6CEF-C039-4788-8EA5-04ADE874FBD4}" type="slidenum">
              <a:rPr lang="fr-FR" smtClean="0"/>
              <a:t>42</a:t>
            </a:fld>
            <a:endParaRPr lang="fr-FR"/>
          </a:p>
        </p:txBody>
      </p:sp>
    </p:spTree>
    <p:extLst>
      <p:ext uri="{BB962C8B-B14F-4D97-AF65-F5344CB8AC3E}">
        <p14:creationId xmlns:p14="http://schemas.microsoft.com/office/powerpoint/2010/main" val="183434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3C6CEF-C039-4788-8EA5-04ADE874FBD4}" type="slidenum">
              <a:rPr lang="fr-FR" smtClean="0"/>
              <a:t>43</a:t>
            </a:fld>
            <a:endParaRPr lang="fr-FR"/>
          </a:p>
        </p:txBody>
      </p:sp>
    </p:spTree>
    <p:extLst>
      <p:ext uri="{BB962C8B-B14F-4D97-AF65-F5344CB8AC3E}">
        <p14:creationId xmlns:p14="http://schemas.microsoft.com/office/powerpoint/2010/main" val="1834347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3C6CEF-C039-4788-8EA5-04ADE874FBD4}" type="slidenum">
              <a:rPr lang="fr-FR" smtClean="0"/>
              <a:t>44</a:t>
            </a:fld>
            <a:endParaRPr lang="fr-FR"/>
          </a:p>
        </p:txBody>
      </p:sp>
    </p:spTree>
    <p:extLst>
      <p:ext uri="{BB962C8B-B14F-4D97-AF65-F5344CB8AC3E}">
        <p14:creationId xmlns:p14="http://schemas.microsoft.com/office/powerpoint/2010/main" val="1834347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3C6CEF-C039-4788-8EA5-04ADE874FBD4}" type="slidenum">
              <a:rPr lang="fr-FR" smtClean="0"/>
              <a:t>45</a:t>
            </a:fld>
            <a:endParaRPr lang="fr-FR"/>
          </a:p>
        </p:txBody>
      </p:sp>
    </p:spTree>
    <p:extLst>
      <p:ext uri="{BB962C8B-B14F-4D97-AF65-F5344CB8AC3E}">
        <p14:creationId xmlns:p14="http://schemas.microsoft.com/office/powerpoint/2010/main" val="1834347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3C6CEF-C039-4788-8EA5-04ADE874FBD4}" type="slidenum">
              <a:rPr lang="fr-FR" smtClean="0"/>
              <a:t>46</a:t>
            </a:fld>
            <a:endParaRPr lang="fr-FR"/>
          </a:p>
        </p:txBody>
      </p:sp>
    </p:spTree>
    <p:extLst>
      <p:ext uri="{BB962C8B-B14F-4D97-AF65-F5344CB8AC3E}">
        <p14:creationId xmlns:p14="http://schemas.microsoft.com/office/powerpoint/2010/main" val="1834347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3C6CEF-C039-4788-8EA5-04ADE874FBD4}" type="slidenum">
              <a:rPr lang="fr-FR" smtClean="0"/>
              <a:t>47</a:t>
            </a:fld>
            <a:endParaRPr lang="fr-FR"/>
          </a:p>
        </p:txBody>
      </p:sp>
    </p:spTree>
    <p:extLst>
      <p:ext uri="{BB962C8B-B14F-4D97-AF65-F5344CB8AC3E}">
        <p14:creationId xmlns:p14="http://schemas.microsoft.com/office/powerpoint/2010/main" val="1834347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68EB472-20DF-4961-AAF4-608D73ED0293}" type="datetimeFigureOut">
              <a:rPr lang="fr-FR" smtClean="0"/>
              <a:t>09/12/2019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C31556-F0E6-4E13-ADC7-FAE3A5A31549}" type="slidenum">
              <a:rPr lang="fr-FR" smtClean="0"/>
              <a:t>‹N°›</a:t>
            </a:fld>
            <a:endParaRPr lang="fr-FR"/>
          </a:p>
        </p:txBody>
      </p:sp>
    </p:spTree>
    <p:extLst>
      <p:ext uri="{BB962C8B-B14F-4D97-AF65-F5344CB8AC3E}">
        <p14:creationId xmlns:p14="http://schemas.microsoft.com/office/powerpoint/2010/main" val="291424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8EB472-20DF-4961-AAF4-608D73ED0293}" type="datetimeFigureOut">
              <a:rPr lang="fr-FR" smtClean="0"/>
              <a:t>09/12/2019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C31556-F0E6-4E13-ADC7-FAE3A5A31549}" type="slidenum">
              <a:rPr lang="fr-FR" smtClean="0"/>
              <a:t>‹N°›</a:t>
            </a:fld>
            <a:endParaRPr lang="fr-FR"/>
          </a:p>
        </p:txBody>
      </p:sp>
    </p:spTree>
    <p:extLst>
      <p:ext uri="{BB962C8B-B14F-4D97-AF65-F5344CB8AC3E}">
        <p14:creationId xmlns:p14="http://schemas.microsoft.com/office/powerpoint/2010/main" val="515123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8EB472-20DF-4961-AAF4-608D73ED0293}" type="datetimeFigureOut">
              <a:rPr lang="fr-FR" smtClean="0"/>
              <a:t>09/12/2019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C31556-F0E6-4E13-ADC7-FAE3A5A31549}" type="slidenum">
              <a:rPr lang="fr-FR" smtClean="0"/>
              <a:t>‹N°›</a:t>
            </a:fld>
            <a:endParaRPr lang="fr-FR"/>
          </a:p>
        </p:txBody>
      </p:sp>
    </p:spTree>
    <p:extLst>
      <p:ext uri="{BB962C8B-B14F-4D97-AF65-F5344CB8AC3E}">
        <p14:creationId xmlns:p14="http://schemas.microsoft.com/office/powerpoint/2010/main" val="359480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8EB472-20DF-4961-AAF4-608D73ED0293}" type="datetimeFigureOut">
              <a:rPr lang="fr-FR" smtClean="0"/>
              <a:t>09/12/2019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C31556-F0E6-4E13-ADC7-FAE3A5A31549}" type="slidenum">
              <a:rPr lang="fr-FR" smtClean="0"/>
              <a:t>‹N°›</a:t>
            </a:fld>
            <a:endParaRPr lang="fr-FR"/>
          </a:p>
        </p:txBody>
      </p:sp>
    </p:spTree>
    <p:extLst>
      <p:ext uri="{BB962C8B-B14F-4D97-AF65-F5344CB8AC3E}">
        <p14:creationId xmlns:p14="http://schemas.microsoft.com/office/powerpoint/2010/main" val="167438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68EB472-20DF-4961-AAF4-608D73ED0293}" type="datetimeFigureOut">
              <a:rPr lang="fr-FR" smtClean="0"/>
              <a:t>09/12/2019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C31556-F0E6-4E13-ADC7-FAE3A5A31549}" type="slidenum">
              <a:rPr lang="fr-FR" smtClean="0"/>
              <a:t>‹N°›</a:t>
            </a:fld>
            <a:endParaRPr lang="fr-FR"/>
          </a:p>
        </p:txBody>
      </p:sp>
    </p:spTree>
    <p:extLst>
      <p:ext uri="{BB962C8B-B14F-4D97-AF65-F5344CB8AC3E}">
        <p14:creationId xmlns:p14="http://schemas.microsoft.com/office/powerpoint/2010/main" val="1885981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68EB472-20DF-4961-AAF4-608D73ED0293}" type="datetimeFigureOut">
              <a:rPr lang="fr-FR" smtClean="0"/>
              <a:t>09/12/2019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C31556-F0E6-4E13-ADC7-FAE3A5A31549}" type="slidenum">
              <a:rPr lang="fr-FR" smtClean="0"/>
              <a:t>‹N°›</a:t>
            </a:fld>
            <a:endParaRPr lang="fr-FR"/>
          </a:p>
        </p:txBody>
      </p:sp>
    </p:spTree>
    <p:extLst>
      <p:ext uri="{BB962C8B-B14F-4D97-AF65-F5344CB8AC3E}">
        <p14:creationId xmlns:p14="http://schemas.microsoft.com/office/powerpoint/2010/main" val="42067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68EB472-20DF-4961-AAF4-608D73ED0293}" type="datetimeFigureOut">
              <a:rPr lang="fr-FR" smtClean="0"/>
              <a:t>09/12/2019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6C31556-F0E6-4E13-ADC7-FAE3A5A31549}" type="slidenum">
              <a:rPr lang="fr-FR" smtClean="0"/>
              <a:t>‹N°›</a:t>
            </a:fld>
            <a:endParaRPr lang="fr-FR"/>
          </a:p>
        </p:txBody>
      </p:sp>
    </p:spTree>
    <p:extLst>
      <p:ext uri="{BB962C8B-B14F-4D97-AF65-F5344CB8AC3E}">
        <p14:creationId xmlns:p14="http://schemas.microsoft.com/office/powerpoint/2010/main" val="1477744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68EB472-20DF-4961-AAF4-608D73ED0293}" type="datetimeFigureOut">
              <a:rPr lang="fr-FR" smtClean="0"/>
              <a:t>09/12/2019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6C31556-F0E6-4E13-ADC7-FAE3A5A31549}" type="slidenum">
              <a:rPr lang="fr-FR" smtClean="0"/>
              <a:t>‹N°›</a:t>
            </a:fld>
            <a:endParaRPr lang="fr-FR"/>
          </a:p>
        </p:txBody>
      </p:sp>
    </p:spTree>
    <p:extLst>
      <p:ext uri="{BB962C8B-B14F-4D97-AF65-F5344CB8AC3E}">
        <p14:creationId xmlns:p14="http://schemas.microsoft.com/office/powerpoint/2010/main" val="154427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68EB472-20DF-4961-AAF4-608D73ED0293}" type="datetimeFigureOut">
              <a:rPr lang="fr-FR" smtClean="0"/>
              <a:t>09/12/2019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6C31556-F0E6-4E13-ADC7-FAE3A5A31549}" type="slidenum">
              <a:rPr lang="fr-FR" smtClean="0"/>
              <a:t>‹N°›</a:t>
            </a:fld>
            <a:endParaRPr lang="fr-FR"/>
          </a:p>
        </p:txBody>
      </p:sp>
    </p:spTree>
    <p:extLst>
      <p:ext uri="{BB962C8B-B14F-4D97-AF65-F5344CB8AC3E}">
        <p14:creationId xmlns:p14="http://schemas.microsoft.com/office/powerpoint/2010/main" val="411922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68EB472-20DF-4961-AAF4-608D73ED0293}" type="datetimeFigureOut">
              <a:rPr lang="fr-FR" smtClean="0"/>
              <a:t>09/12/2019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C31556-F0E6-4E13-ADC7-FAE3A5A31549}" type="slidenum">
              <a:rPr lang="fr-FR" smtClean="0"/>
              <a:t>‹N°›</a:t>
            </a:fld>
            <a:endParaRPr lang="fr-FR"/>
          </a:p>
        </p:txBody>
      </p:sp>
    </p:spTree>
    <p:extLst>
      <p:ext uri="{BB962C8B-B14F-4D97-AF65-F5344CB8AC3E}">
        <p14:creationId xmlns:p14="http://schemas.microsoft.com/office/powerpoint/2010/main" val="151452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68EB472-20DF-4961-AAF4-608D73ED0293}" type="datetimeFigureOut">
              <a:rPr lang="fr-FR" smtClean="0"/>
              <a:t>09/12/2019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C31556-F0E6-4E13-ADC7-FAE3A5A31549}" type="slidenum">
              <a:rPr lang="fr-FR" smtClean="0"/>
              <a:t>‹N°›</a:t>
            </a:fld>
            <a:endParaRPr lang="fr-FR"/>
          </a:p>
        </p:txBody>
      </p:sp>
    </p:spTree>
    <p:extLst>
      <p:ext uri="{BB962C8B-B14F-4D97-AF65-F5344CB8AC3E}">
        <p14:creationId xmlns:p14="http://schemas.microsoft.com/office/powerpoint/2010/main" val="8486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EB472-20DF-4961-AAF4-608D73ED0293}" type="datetimeFigureOut">
              <a:rPr lang="fr-FR" smtClean="0"/>
              <a:t>09/12/2019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31556-F0E6-4E13-ADC7-FAE3A5A31549}" type="slidenum">
              <a:rPr lang="fr-FR" smtClean="0"/>
              <a:t>‹N°›</a:t>
            </a:fld>
            <a:endParaRPr lang="fr-FR"/>
          </a:p>
        </p:txBody>
      </p:sp>
    </p:spTree>
    <p:extLst>
      <p:ext uri="{BB962C8B-B14F-4D97-AF65-F5344CB8AC3E}">
        <p14:creationId xmlns:p14="http://schemas.microsoft.com/office/powerpoint/2010/main" val="1359561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0.png"/><Relationship Id="rId4" Type="http://schemas.openxmlformats.org/officeDocument/2006/relationships/image" Target="../media/image150.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50.pn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wici.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Capteurs - Généralités</a:t>
            </a:r>
            <a:endParaRPr lang="fr-FR"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37080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075240" cy="4853136"/>
          </a:xfrm>
        </p:spPr>
        <p:txBody>
          <a:bodyPr>
            <a:normAutofit/>
          </a:bodyPr>
          <a:lstStyle/>
          <a:p>
            <a:r>
              <a:rPr lang="fr-FR" sz="2000" dirty="0" smtClean="0"/>
              <a:t>Gamme de mesures</a:t>
            </a:r>
          </a:p>
          <a:p>
            <a:pPr marL="742950" lvl="2" indent="-342900"/>
            <a:r>
              <a:rPr lang="fr-FR" sz="1600" dirty="0" smtClean="0"/>
              <a:t>La valeur maximum et minimum de la variable physique qui peut être mesurée (par ex -40°C, +100°C)</a:t>
            </a:r>
          </a:p>
          <a:p>
            <a:r>
              <a:rPr lang="fr-FR" sz="2000" dirty="0" smtClean="0"/>
              <a:t>Sensibilité</a:t>
            </a:r>
          </a:p>
          <a:p>
            <a:pPr lvl="1"/>
            <a:r>
              <a:rPr lang="fr-FR" sz="1600" dirty="0" smtClean="0"/>
              <a:t>La pente de la courbe de calibration y = f(x)</a:t>
            </a:r>
          </a:p>
          <a:p>
            <a:pPr lvl="1"/>
            <a:r>
              <a:rPr lang="fr-FR" sz="1600" dirty="0" smtClean="0"/>
              <a:t>Un capteur idéal aura une GRANDE et CONSTANTE SENSIBILITE</a:t>
            </a:r>
          </a:p>
          <a:p>
            <a:pPr lvl="1"/>
            <a:r>
              <a:rPr lang="fr-FR" sz="1600" dirty="0" smtClean="0"/>
              <a:t>Erreur liée à la sensibilité: saturation et zone hors échelle (« </a:t>
            </a:r>
            <a:r>
              <a:rPr lang="fr-FR" sz="1600" dirty="0" err="1" smtClean="0"/>
              <a:t>dead</a:t>
            </a:r>
            <a:r>
              <a:rPr lang="fr-FR" sz="1600" dirty="0" smtClean="0"/>
              <a:t> bands »)</a:t>
            </a:r>
          </a:p>
          <a:p>
            <a:r>
              <a:rPr lang="fr-FR" sz="2000" dirty="0" smtClean="0"/>
              <a:t>Linéarité</a:t>
            </a:r>
          </a:p>
          <a:p>
            <a:pPr lvl="1"/>
            <a:r>
              <a:rPr lang="fr-FR" sz="1600" dirty="0" smtClean="0"/>
              <a:t>La proximité de la courbe de calibration avec une droite obtenue avec les points de calibration (moindres carrées par ex.)</a:t>
            </a:r>
          </a:p>
          <a:p>
            <a:r>
              <a:rPr lang="fr-FR" sz="2000" dirty="0" smtClean="0"/>
              <a:t>Hystérésis</a:t>
            </a:r>
          </a:p>
          <a:p>
            <a:pPr lvl="1"/>
            <a:r>
              <a:rPr lang="fr-FR" sz="1600" dirty="0" smtClean="0"/>
              <a:t>Différence entre 2 valeurs de sortie qui correspondent à la même entrée suivant LA TRAJECTOIRE  suivie par le capteur ( par ex magnétisation dans les matériaux ferromagnétiques)</a:t>
            </a:r>
          </a:p>
          <a:p>
            <a:pPr lvl="1"/>
            <a:endParaRPr lang="fr-FR" sz="1700" dirty="0" smtClean="0"/>
          </a:p>
          <a:p>
            <a:pPr marL="457200" lvl="1" indent="0">
              <a:buNone/>
            </a:pPr>
            <a:endParaRPr lang="fr-FR" sz="1600" dirty="0" smtClean="0">
              <a:sym typeface="Wingdings" pitchFamily="2" charset="2"/>
            </a:endParaRPr>
          </a:p>
          <a:p>
            <a:pPr lvl="3"/>
            <a:endParaRPr lang="fr-FR" sz="800" dirty="0" smtClean="0"/>
          </a:p>
          <a:p>
            <a:pPr lvl="2"/>
            <a:endParaRPr lang="fr-FR" sz="1400" dirty="0" smtClean="0"/>
          </a:p>
          <a:p>
            <a:pPr lvl="2"/>
            <a:endParaRPr lang="fr-FR" sz="1200" dirty="0" smtClean="0"/>
          </a:p>
          <a:p>
            <a:pPr lvl="3"/>
            <a:endParaRPr lang="fr-FR" sz="1000" dirty="0" smtClean="0"/>
          </a:p>
          <a:p>
            <a:pPr marL="914400" lvl="2" indent="0">
              <a:buNone/>
            </a:pPr>
            <a:endParaRPr lang="fr-FR" sz="2000" dirty="0" smtClean="0"/>
          </a:p>
          <a:p>
            <a:endParaRPr lang="fr-FR" sz="2000" dirty="0"/>
          </a:p>
          <a:p>
            <a:pPr lvl="1"/>
            <a:endParaRPr lang="fr-FR" sz="1600" dirty="0" smtClean="0"/>
          </a:p>
          <a:p>
            <a:pPr lvl="1"/>
            <a:endParaRPr lang="fr-FR" sz="1600" dirty="0"/>
          </a:p>
          <a:p>
            <a:pPr lvl="1"/>
            <a:endParaRPr lang="fr-FR" sz="1600" dirty="0" smtClean="0"/>
          </a:p>
          <a:p>
            <a:pPr lvl="1"/>
            <a:endParaRPr lang="fr-FR" sz="1600" dirty="0" smtClean="0"/>
          </a:p>
          <a:p>
            <a:pPr lvl="1"/>
            <a:endParaRPr lang="fr-FR" sz="1700" dirty="0" smtClean="0"/>
          </a:p>
          <a:p>
            <a:pPr lvl="1"/>
            <a:endParaRPr lang="fr-FR" dirty="0"/>
          </a:p>
        </p:txBody>
      </p:sp>
      <p:sp>
        <p:nvSpPr>
          <p:cNvPr id="4" name="Titre 1"/>
          <p:cNvSpPr>
            <a:spLocks noGrp="1"/>
          </p:cNvSpPr>
          <p:nvPr>
            <p:ph type="title"/>
          </p:nvPr>
        </p:nvSpPr>
        <p:spPr/>
        <p:txBody>
          <a:bodyPr>
            <a:normAutofit/>
          </a:bodyPr>
          <a:lstStyle/>
          <a:p>
            <a:r>
              <a:rPr lang="fr-FR" sz="2800" dirty="0" smtClean="0"/>
              <a:t>Caractéristiques statiques des capteurs</a:t>
            </a:r>
            <a:endParaRPr lang="fr-FR" sz="2800" dirty="0"/>
          </a:p>
        </p:txBody>
      </p:sp>
    </p:spTree>
    <p:extLst>
      <p:ext uri="{BB962C8B-B14F-4D97-AF65-F5344CB8AC3E}">
        <p14:creationId xmlns:p14="http://schemas.microsoft.com/office/powerpoint/2010/main" val="207625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
          <p:cNvSpPr>
            <a:spLocks noChangeArrowheads="1"/>
          </p:cNvSpPr>
          <p:nvPr/>
        </p:nvSpPr>
        <p:spPr bwMode="auto">
          <a:xfrm>
            <a:off x="0" y="0"/>
            <a:ext cx="9144000" cy="8366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9699" name="Text Box 4"/>
          <p:cNvSpPr txBox="1">
            <a:spLocks noChangeArrowheads="1"/>
          </p:cNvSpPr>
          <p:nvPr/>
        </p:nvSpPr>
        <p:spPr bwMode="auto">
          <a:xfrm>
            <a:off x="2206625" y="173038"/>
            <a:ext cx="55800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b="1">
                <a:solidFill>
                  <a:schemeClr val="accent2"/>
                </a:solidFill>
              </a:rPr>
              <a:t>Caractéristiques métrologiques</a:t>
            </a:r>
          </a:p>
        </p:txBody>
      </p:sp>
      <p:sp>
        <p:nvSpPr>
          <p:cNvPr id="29700" name="Text Box 5"/>
          <p:cNvSpPr txBox="1">
            <a:spLocks noChangeArrowheads="1"/>
          </p:cNvSpPr>
          <p:nvPr/>
        </p:nvSpPr>
        <p:spPr bwMode="auto">
          <a:xfrm>
            <a:off x="212725" y="1014413"/>
            <a:ext cx="856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t>Le capteur premier élément de la chaîne de mesure est la source déterminante du </a:t>
            </a:r>
          </a:p>
          <a:p>
            <a:pPr eaLnBrk="1" hangingPunct="1">
              <a:spcBef>
                <a:spcPct val="0"/>
              </a:spcBef>
              <a:buFontTx/>
              <a:buNone/>
            </a:pPr>
            <a:r>
              <a:rPr lang="fr-FR" altLang="fr-FR" sz="1800"/>
              <a:t>signal électrique que le reste de la chaîne de mesure doit traiter.   </a:t>
            </a:r>
          </a:p>
        </p:txBody>
      </p:sp>
      <p:sp>
        <p:nvSpPr>
          <p:cNvPr id="29701" name="Text Box 7"/>
          <p:cNvSpPr txBox="1">
            <a:spLocks noChangeArrowheads="1"/>
          </p:cNvSpPr>
          <p:nvPr/>
        </p:nvSpPr>
        <p:spPr bwMode="auto">
          <a:xfrm>
            <a:off x="271463" y="2179638"/>
            <a:ext cx="3302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400" b="1">
                <a:solidFill>
                  <a:srgbClr val="FF0000"/>
                </a:solidFill>
              </a:rPr>
              <a:t>Les erreurs mesures</a:t>
            </a:r>
            <a:r>
              <a:rPr lang="fr-FR" altLang="fr-FR" sz="2400">
                <a:solidFill>
                  <a:srgbClr val="FF0000"/>
                </a:solidFill>
              </a:rPr>
              <a:t> </a:t>
            </a:r>
          </a:p>
        </p:txBody>
      </p:sp>
      <p:sp>
        <p:nvSpPr>
          <p:cNvPr id="29702" name="Text Box 8"/>
          <p:cNvSpPr txBox="1">
            <a:spLocks noChangeArrowheads="1"/>
          </p:cNvSpPr>
          <p:nvPr/>
        </p:nvSpPr>
        <p:spPr bwMode="auto">
          <a:xfrm>
            <a:off x="271463" y="2535238"/>
            <a:ext cx="9020175"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u="sng"/>
              <a:t>L’écart</a:t>
            </a:r>
            <a:r>
              <a:rPr lang="fr-FR" altLang="fr-FR" sz="1800"/>
              <a:t> entre </a:t>
            </a:r>
            <a:r>
              <a:rPr lang="fr-FR" altLang="fr-FR" sz="1800" u="sng"/>
              <a:t>valeur mesurée </a:t>
            </a:r>
            <a:r>
              <a:rPr lang="fr-FR" altLang="fr-FR" sz="1800"/>
              <a:t>et </a:t>
            </a:r>
            <a:r>
              <a:rPr lang="fr-FR" altLang="fr-FR" sz="1800" u="sng"/>
              <a:t>valeur vraie </a:t>
            </a:r>
            <a:r>
              <a:rPr lang="fr-FR" altLang="fr-FR" sz="1800"/>
              <a:t>est </a:t>
            </a:r>
            <a:r>
              <a:rPr lang="fr-FR" altLang="fr-FR" sz="1800" u="sng"/>
              <a:t>l’erreur de mesure</a:t>
            </a:r>
            <a:r>
              <a:rPr lang="fr-FR" altLang="fr-FR" sz="1800"/>
              <a:t>. Celle-ci est dû aux </a:t>
            </a:r>
          </a:p>
          <a:p>
            <a:pPr eaLnBrk="1" hangingPunct="1">
              <a:spcBef>
                <a:spcPct val="0"/>
              </a:spcBef>
              <a:buFontTx/>
              <a:buNone/>
            </a:pPr>
            <a:r>
              <a:rPr lang="fr-FR" altLang="fr-FR" sz="1800"/>
              <a:t>imperfections de la chaine de mesure. </a:t>
            </a:r>
          </a:p>
          <a:p>
            <a:pPr eaLnBrk="1" hangingPunct="1">
              <a:spcBef>
                <a:spcPct val="0"/>
              </a:spcBef>
              <a:buFontTx/>
              <a:buNone/>
            </a:pPr>
            <a:r>
              <a:rPr lang="fr-FR" altLang="fr-FR" sz="1800"/>
              <a:t>Le capteur et toute la chaîne de traitement de mesure introduit </a:t>
            </a:r>
            <a:r>
              <a:rPr lang="fr-FR" altLang="fr-FR" sz="1800" u="sng"/>
              <a:t>des erreurs </a:t>
            </a:r>
            <a:r>
              <a:rPr lang="fr-FR" altLang="fr-FR" sz="1800"/>
              <a:t>: </a:t>
            </a:r>
            <a:r>
              <a:rPr lang="fr-FR" altLang="fr-FR" sz="1800" u="sng"/>
              <a:t>bruit,</a:t>
            </a:r>
          </a:p>
          <a:p>
            <a:pPr eaLnBrk="1" hangingPunct="1">
              <a:spcBef>
                <a:spcPct val="0"/>
              </a:spcBef>
              <a:buFontTx/>
              <a:buNone/>
            </a:pPr>
            <a:r>
              <a:rPr lang="fr-FR" altLang="fr-FR" sz="1800" u="sng"/>
              <a:t>décalage, référence, linéarité…</a:t>
            </a:r>
          </a:p>
          <a:p>
            <a:pPr eaLnBrk="1" hangingPunct="1">
              <a:spcBef>
                <a:spcPct val="0"/>
              </a:spcBef>
              <a:buFontTx/>
              <a:buNone/>
            </a:pPr>
            <a:r>
              <a:rPr lang="fr-FR" altLang="fr-FR" sz="1800"/>
              <a:t>Une conception rigoureuse de la chaîne de mesure permet de réduire les erreurs et </a:t>
            </a:r>
          </a:p>
          <a:p>
            <a:pPr eaLnBrk="1" hangingPunct="1">
              <a:spcBef>
                <a:spcPct val="0"/>
              </a:spcBef>
              <a:buFontTx/>
              <a:buNone/>
            </a:pPr>
            <a:r>
              <a:rPr lang="fr-FR" altLang="fr-FR" sz="1800"/>
              <a:t>donc l’incertitude sur le résultat. </a:t>
            </a:r>
          </a:p>
          <a:p>
            <a:pPr eaLnBrk="1" hangingPunct="1">
              <a:spcBef>
                <a:spcPct val="0"/>
              </a:spcBef>
              <a:buFontTx/>
              <a:buNone/>
            </a:pPr>
            <a:endParaRPr lang="fr-FR" altLang="fr-FR" sz="1800"/>
          </a:p>
        </p:txBody>
      </p:sp>
      <p:cxnSp>
        <p:nvCxnSpPr>
          <p:cNvPr id="3" name="Connecteur droit avec flèche 2"/>
          <p:cNvCxnSpPr/>
          <p:nvPr/>
        </p:nvCxnSpPr>
        <p:spPr>
          <a:xfrm flipV="1">
            <a:off x="374650" y="1889125"/>
            <a:ext cx="288925" cy="31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704" name="ZoneTexte 3"/>
          <p:cNvSpPr txBox="1">
            <a:spLocks noChangeArrowheads="1"/>
          </p:cNvSpPr>
          <p:nvPr/>
        </p:nvSpPr>
        <p:spPr bwMode="auto">
          <a:xfrm>
            <a:off x="679450" y="1704975"/>
            <a:ext cx="8532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a:t>La grandeur mesurée doit être la plus précise possible avec un minimum d’erreur </a:t>
            </a:r>
          </a:p>
        </p:txBody>
      </p:sp>
      <p:sp>
        <p:nvSpPr>
          <p:cNvPr id="29705" name="ZoneTexte 5"/>
          <p:cNvSpPr txBox="1">
            <a:spLocks noChangeArrowheads="1"/>
          </p:cNvSpPr>
          <p:nvPr/>
        </p:nvSpPr>
        <p:spPr bwMode="auto">
          <a:xfrm>
            <a:off x="212725" y="4308475"/>
            <a:ext cx="3621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a:t>Il existe plusieurs types d’erreurs </a:t>
            </a:r>
          </a:p>
        </p:txBody>
      </p:sp>
      <p:sp>
        <p:nvSpPr>
          <p:cNvPr id="29706" name="Rectangle 6"/>
          <p:cNvSpPr>
            <a:spLocks noChangeArrowheads="1"/>
          </p:cNvSpPr>
          <p:nvPr/>
        </p:nvSpPr>
        <p:spPr bwMode="auto">
          <a:xfrm>
            <a:off x="192088" y="4565650"/>
            <a:ext cx="88249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u="sng">
                <a:solidFill>
                  <a:srgbClr val="FF0000"/>
                </a:solidFill>
              </a:rPr>
              <a:t>Erreurs systématiques </a:t>
            </a:r>
            <a:r>
              <a:rPr lang="fr-FR" altLang="fr-FR" sz="1800">
                <a:solidFill>
                  <a:srgbClr val="FF0000"/>
                </a:solidFill>
              </a:rPr>
              <a:t>: </a:t>
            </a:r>
          </a:p>
          <a:p>
            <a:pPr>
              <a:spcBef>
                <a:spcPct val="0"/>
              </a:spcBef>
              <a:buFontTx/>
              <a:buNone/>
            </a:pPr>
            <a:r>
              <a:rPr lang="fr-FR" altLang="fr-FR" sz="1800"/>
              <a:t>Ce sont des erreurs reproductibles et donc susceptible d’être supprimées.</a:t>
            </a:r>
          </a:p>
          <a:p>
            <a:pPr>
              <a:spcBef>
                <a:spcPct val="0"/>
              </a:spcBef>
              <a:buFontTx/>
              <a:buNone/>
            </a:pPr>
            <a:r>
              <a:rPr lang="fr-FR" altLang="fr-FR" sz="1800">
                <a:solidFill>
                  <a:srgbClr val="C00000"/>
                </a:solidFill>
              </a:rPr>
              <a:t>      - </a:t>
            </a:r>
            <a:r>
              <a:rPr lang="fr-FR" altLang="fr-FR" sz="1800"/>
              <a:t>Erreur d’échelle (gain), linéarité, erreur de zéro (offset)</a:t>
            </a:r>
          </a:p>
          <a:p>
            <a:pPr>
              <a:spcBef>
                <a:spcPct val="0"/>
              </a:spcBef>
              <a:buFontTx/>
              <a:buNone/>
            </a:pPr>
            <a:r>
              <a:rPr lang="fr-FR" altLang="fr-FR" sz="1800" u="sng">
                <a:solidFill>
                  <a:srgbClr val="FF0000"/>
                </a:solidFill>
              </a:rPr>
              <a:t>Erreurs aléatoires :</a:t>
            </a:r>
          </a:p>
          <a:p>
            <a:pPr>
              <a:spcBef>
                <a:spcPct val="0"/>
              </a:spcBef>
              <a:buFontTx/>
              <a:buNone/>
            </a:pPr>
            <a:r>
              <a:rPr lang="fr-FR" altLang="fr-FR" sz="1800"/>
              <a:t>Ce sont des erreurs qui obéissent à des lois statistiques, elle sont non reproductibles</a:t>
            </a:r>
          </a:p>
          <a:p>
            <a:pPr>
              <a:spcBef>
                <a:spcPct val="0"/>
              </a:spcBef>
              <a:buFontTx/>
              <a:buNone/>
            </a:pPr>
            <a:r>
              <a:rPr lang="fr-FR" altLang="fr-FR" sz="1800" u="sng">
                <a:solidFill>
                  <a:srgbClr val="FF0000"/>
                </a:solidFill>
              </a:rPr>
              <a:t>Erreurs accidentelles : </a:t>
            </a:r>
          </a:p>
          <a:p>
            <a:pPr>
              <a:spcBef>
                <a:spcPct val="0"/>
              </a:spcBef>
              <a:buFontTx/>
              <a:buNone/>
            </a:pPr>
            <a:r>
              <a:rPr lang="fr-FR" altLang="fr-FR" sz="1800"/>
              <a:t>Ces erreurs sont la conséquence d’une fausse manœuvre, d’un mauvais emploi ou de disfonctionnement</a:t>
            </a:r>
          </a:p>
        </p:txBody>
      </p:sp>
    </p:spTree>
    <p:extLst>
      <p:ext uri="{BB962C8B-B14F-4D97-AF65-F5344CB8AC3E}">
        <p14:creationId xmlns:p14="http://schemas.microsoft.com/office/powerpoint/2010/main" val="2490601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9"/>
          <p:cNvSpPr txBox="1">
            <a:spLocks noChangeArrowheads="1"/>
          </p:cNvSpPr>
          <p:nvPr/>
        </p:nvSpPr>
        <p:spPr bwMode="auto">
          <a:xfrm>
            <a:off x="250825" y="814388"/>
            <a:ext cx="2711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b="1">
                <a:solidFill>
                  <a:srgbClr val="FF0000"/>
                </a:solidFill>
              </a:rPr>
              <a:t>Étalonnage du capteur</a:t>
            </a:r>
            <a:r>
              <a:rPr lang="fr-FR" altLang="fr-FR" sz="1800">
                <a:solidFill>
                  <a:srgbClr val="FF0000"/>
                </a:solidFill>
              </a:rPr>
              <a:t> </a:t>
            </a:r>
          </a:p>
        </p:txBody>
      </p:sp>
      <p:sp>
        <p:nvSpPr>
          <p:cNvPr id="31747" name="Text Box 10"/>
          <p:cNvSpPr txBox="1">
            <a:spLocks noChangeArrowheads="1"/>
          </p:cNvSpPr>
          <p:nvPr/>
        </p:nvSpPr>
        <p:spPr bwMode="auto">
          <a:xfrm>
            <a:off x="215900" y="1160463"/>
            <a:ext cx="8769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t>L’étalonnage permet </a:t>
            </a:r>
            <a:r>
              <a:rPr lang="fr-FR" altLang="fr-FR" sz="1800" u="sng"/>
              <a:t>d’ajuster</a:t>
            </a:r>
            <a:r>
              <a:rPr lang="fr-FR" altLang="fr-FR" sz="1800"/>
              <a:t> et de </a:t>
            </a:r>
            <a:r>
              <a:rPr lang="fr-FR" altLang="fr-FR" sz="1800" u="sng"/>
              <a:t>déterminer</a:t>
            </a:r>
            <a:r>
              <a:rPr lang="fr-FR" altLang="fr-FR" sz="1800"/>
              <a:t>, sous forme graphique ou algébrique,</a:t>
            </a:r>
          </a:p>
          <a:p>
            <a:pPr eaLnBrk="1" hangingPunct="1">
              <a:spcBef>
                <a:spcPct val="0"/>
              </a:spcBef>
              <a:buFontTx/>
              <a:buNone/>
            </a:pPr>
            <a:r>
              <a:rPr lang="fr-FR" altLang="fr-FR" sz="1800"/>
              <a:t>la relation entre le mesurande et la grandeur électrique de sortie. Très souvent </a:t>
            </a:r>
          </a:p>
          <a:p>
            <a:pPr eaLnBrk="1" hangingPunct="1">
              <a:spcBef>
                <a:spcPct val="0"/>
              </a:spcBef>
              <a:buFontTx/>
              <a:buNone/>
            </a:pPr>
            <a:r>
              <a:rPr lang="fr-FR" altLang="fr-FR" sz="1800"/>
              <a:t>l’étalonnage n’est valable que pour une seule situation d’utilisation du capteur.</a:t>
            </a:r>
          </a:p>
        </p:txBody>
      </p:sp>
      <p:pic>
        <p:nvPicPr>
          <p:cNvPr id="31748" name="Image 5"/>
          <p:cNvPicPr>
            <a:picLocks noChangeAspect="1"/>
          </p:cNvPicPr>
          <p:nvPr/>
        </p:nvPicPr>
        <p:blipFill rotWithShape="1">
          <a:blip r:embed="rId2">
            <a:extLst>
              <a:ext uri="{28A0092B-C50C-407E-A947-70E740481C1C}">
                <a14:useLocalDpi xmlns:a14="http://schemas.microsoft.com/office/drawing/2010/main" val="0"/>
              </a:ext>
            </a:extLst>
          </a:blip>
          <a:srcRect t="-5177"/>
          <a:stretch/>
        </p:blipFill>
        <p:spPr bwMode="auto">
          <a:xfrm>
            <a:off x="1116013" y="2377440"/>
            <a:ext cx="6335712" cy="381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11"/>
          <p:cNvSpPr>
            <a:spLocks noChangeArrowheads="1"/>
          </p:cNvSpPr>
          <p:nvPr/>
        </p:nvSpPr>
        <p:spPr bwMode="auto">
          <a:xfrm>
            <a:off x="0" y="0"/>
            <a:ext cx="9144000" cy="8366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31750" name="Text Box 4"/>
          <p:cNvSpPr txBox="1">
            <a:spLocks noChangeArrowheads="1"/>
          </p:cNvSpPr>
          <p:nvPr/>
        </p:nvSpPr>
        <p:spPr bwMode="auto">
          <a:xfrm>
            <a:off x="2206625" y="173038"/>
            <a:ext cx="55800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b="1">
                <a:solidFill>
                  <a:schemeClr val="accent2"/>
                </a:solidFill>
              </a:rPr>
              <a:t>Caractéristiques métrologiques</a:t>
            </a:r>
          </a:p>
        </p:txBody>
      </p:sp>
    </p:spTree>
    <p:extLst>
      <p:ext uri="{BB962C8B-B14F-4D97-AF65-F5344CB8AC3E}">
        <p14:creationId xmlns:p14="http://schemas.microsoft.com/office/powerpoint/2010/main" val="3323568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ChangeArrowheads="1"/>
          </p:cNvSpPr>
          <p:nvPr/>
        </p:nvSpPr>
        <p:spPr bwMode="auto">
          <a:xfrm>
            <a:off x="0" y="0"/>
            <a:ext cx="9144000" cy="8366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32771" name="Text Box 4"/>
          <p:cNvSpPr txBox="1">
            <a:spLocks noChangeArrowheads="1"/>
          </p:cNvSpPr>
          <p:nvPr/>
        </p:nvSpPr>
        <p:spPr bwMode="auto">
          <a:xfrm>
            <a:off x="2206625" y="173038"/>
            <a:ext cx="55800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b="1">
                <a:solidFill>
                  <a:schemeClr val="accent2"/>
                </a:solidFill>
              </a:rPr>
              <a:t>Caractéristiques métrologiques</a:t>
            </a:r>
          </a:p>
        </p:txBody>
      </p:sp>
      <p:sp>
        <p:nvSpPr>
          <p:cNvPr id="32772" name="Text Box 9"/>
          <p:cNvSpPr txBox="1">
            <a:spLocks noChangeArrowheads="1"/>
          </p:cNvSpPr>
          <p:nvPr/>
        </p:nvSpPr>
        <p:spPr bwMode="auto">
          <a:xfrm>
            <a:off x="250825" y="1009650"/>
            <a:ext cx="23780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b="1">
                <a:solidFill>
                  <a:srgbClr val="FF0000"/>
                </a:solidFill>
              </a:rPr>
              <a:t>Étendue de mesure</a:t>
            </a:r>
            <a:r>
              <a:rPr lang="fr-FR" altLang="fr-FR" sz="1800">
                <a:solidFill>
                  <a:srgbClr val="FF0000"/>
                </a:solidFill>
              </a:rPr>
              <a:t> </a:t>
            </a:r>
          </a:p>
        </p:txBody>
      </p:sp>
      <p:sp>
        <p:nvSpPr>
          <p:cNvPr id="32773" name="ZoneTexte 6"/>
          <p:cNvSpPr txBox="1">
            <a:spLocks noChangeArrowheads="1"/>
          </p:cNvSpPr>
          <p:nvPr/>
        </p:nvSpPr>
        <p:spPr bwMode="auto">
          <a:xfrm>
            <a:off x="58738" y="2624138"/>
            <a:ext cx="83169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a:t>.</a:t>
            </a:r>
          </a:p>
          <a:p>
            <a:pPr algn="ctr">
              <a:spcBef>
                <a:spcPct val="0"/>
              </a:spcBef>
              <a:buFontTx/>
              <a:buNone/>
            </a:pPr>
            <a:r>
              <a:rPr lang="fr-FR" altLang="fr-FR" sz="1800"/>
              <a:t>E.M = [m</a:t>
            </a:r>
            <a:r>
              <a:rPr lang="fr-FR" altLang="fr-FR" sz="1800" baseline="-25000"/>
              <a:t>max</a:t>
            </a:r>
            <a:r>
              <a:rPr lang="fr-FR" altLang="fr-FR" sz="1800"/>
              <a:t>;  m</a:t>
            </a:r>
            <a:r>
              <a:rPr lang="fr-FR" altLang="fr-FR" sz="1800" baseline="-25000"/>
              <a:t>min</a:t>
            </a:r>
            <a:r>
              <a:rPr lang="fr-FR" altLang="fr-FR" sz="1800"/>
              <a:t> ]  </a:t>
            </a:r>
          </a:p>
        </p:txBody>
      </p:sp>
      <p:sp>
        <p:nvSpPr>
          <p:cNvPr id="9" name="Rectangle 8"/>
          <p:cNvSpPr/>
          <p:nvPr/>
        </p:nvSpPr>
        <p:spPr>
          <a:xfrm>
            <a:off x="2992438" y="2803525"/>
            <a:ext cx="2449512" cy="5746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13" name="Connecteur droit avec flèche 12"/>
          <p:cNvCxnSpPr/>
          <p:nvPr/>
        </p:nvCxnSpPr>
        <p:spPr>
          <a:xfrm flipV="1">
            <a:off x="2808288" y="4443413"/>
            <a:ext cx="34925" cy="19081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206625" y="5991225"/>
            <a:ext cx="3986213" cy="36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Forme libre 17"/>
          <p:cNvSpPr/>
          <p:nvPr/>
        </p:nvSpPr>
        <p:spPr>
          <a:xfrm>
            <a:off x="3436938" y="4792663"/>
            <a:ext cx="1560512" cy="874712"/>
          </a:xfrm>
          <a:custGeom>
            <a:avLst/>
            <a:gdLst>
              <a:gd name="connsiteX0" fmla="*/ 0 w 2194560"/>
              <a:gd name="connsiteY0" fmla="*/ 900332 h 900332"/>
              <a:gd name="connsiteX1" fmla="*/ 1012874 w 2194560"/>
              <a:gd name="connsiteY1" fmla="*/ 661182 h 900332"/>
              <a:gd name="connsiteX2" fmla="*/ 1702191 w 2194560"/>
              <a:gd name="connsiteY2" fmla="*/ 154745 h 900332"/>
              <a:gd name="connsiteX3" fmla="*/ 2194560 w 2194560"/>
              <a:gd name="connsiteY3" fmla="*/ 0 h 900332"/>
              <a:gd name="connsiteX4" fmla="*/ 2194560 w 2194560"/>
              <a:gd name="connsiteY4" fmla="*/ 0 h 900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900332">
                <a:moveTo>
                  <a:pt x="0" y="900332"/>
                </a:moveTo>
                <a:cubicBezTo>
                  <a:pt x="364588" y="842889"/>
                  <a:pt x="729176" y="785446"/>
                  <a:pt x="1012874" y="661182"/>
                </a:cubicBezTo>
                <a:cubicBezTo>
                  <a:pt x="1296572" y="536918"/>
                  <a:pt x="1505243" y="264942"/>
                  <a:pt x="1702191" y="154745"/>
                </a:cubicBezTo>
                <a:cubicBezTo>
                  <a:pt x="1899139" y="44548"/>
                  <a:pt x="2194560" y="0"/>
                  <a:pt x="2194560" y="0"/>
                </a:cubicBezTo>
                <a:lnTo>
                  <a:pt x="2194560" y="0"/>
                </a:lnTo>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778" name="ZoneTexte 18"/>
          <p:cNvSpPr txBox="1">
            <a:spLocks noChangeArrowheads="1"/>
          </p:cNvSpPr>
          <p:nvPr/>
        </p:nvSpPr>
        <p:spPr bwMode="auto">
          <a:xfrm>
            <a:off x="6270625" y="5843588"/>
            <a:ext cx="1339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a:t>Mesurande</a:t>
            </a:r>
          </a:p>
        </p:txBody>
      </p:sp>
      <p:sp>
        <p:nvSpPr>
          <p:cNvPr id="32779" name="ZoneTexte 19"/>
          <p:cNvSpPr txBox="1">
            <a:spLocks noChangeArrowheads="1"/>
          </p:cNvSpPr>
          <p:nvPr/>
        </p:nvSpPr>
        <p:spPr bwMode="auto">
          <a:xfrm>
            <a:off x="1695450" y="4073525"/>
            <a:ext cx="2224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a:t>Grandeur électrique</a:t>
            </a:r>
          </a:p>
        </p:txBody>
      </p:sp>
      <p:cxnSp>
        <p:nvCxnSpPr>
          <p:cNvPr id="22" name="Connecteur droit 21"/>
          <p:cNvCxnSpPr/>
          <p:nvPr/>
        </p:nvCxnSpPr>
        <p:spPr>
          <a:xfrm>
            <a:off x="3436938" y="5397500"/>
            <a:ext cx="0" cy="63023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997450" y="4551363"/>
            <a:ext cx="0" cy="1476375"/>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2782" name="ZoneTexte 24"/>
          <p:cNvSpPr txBox="1">
            <a:spLocks noChangeArrowheads="1"/>
          </p:cNvSpPr>
          <p:nvPr/>
        </p:nvSpPr>
        <p:spPr bwMode="auto">
          <a:xfrm>
            <a:off x="3282950" y="6043613"/>
            <a:ext cx="623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a:t>m</a:t>
            </a:r>
            <a:r>
              <a:rPr lang="fr-FR" altLang="fr-FR" sz="1800" baseline="-25000"/>
              <a:t>min</a:t>
            </a:r>
            <a:endParaRPr lang="fr-FR" altLang="fr-FR" sz="1800"/>
          </a:p>
        </p:txBody>
      </p:sp>
      <p:sp>
        <p:nvSpPr>
          <p:cNvPr id="32783" name="ZoneTexte 25"/>
          <p:cNvSpPr txBox="1">
            <a:spLocks noChangeArrowheads="1"/>
          </p:cNvSpPr>
          <p:nvPr/>
        </p:nvSpPr>
        <p:spPr bwMode="auto">
          <a:xfrm>
            <a:off x="4756150" y="6083300"/>
            <a:ext cx="666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a:t>m</a:t>
            </a:r>
            <a:r>
              <a:rPr lang="fr-FR" altLang="fr-FR" sz="1800" baseline="-25000"/>
              <a:t>max</a:t>
            </a:r>
            <a:endParaRPr lang="fr-FR" altLang="fr-FR" sz="1800"/>
          </a:p>
        </p:txBody>
      </p:sp>
      <p:sp>
        <p:nvSpPr>
          <p:cNvPr id="32784" name="ZoneTexte 2"/>
          <p:cNvSpPr txBox="1">
            <a:spLocks noChangeArrowheads="1"/>
          </p:cNvSpPr>
          <p:nvPr/>
        </p:nvSpPr>
        <p:spPr bwMode="auto">
          <a:xfrm>
            <a:off x="179388" y="1506538"/>
            <a:ext cx="89646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a:t>E.M : elle est définie par la </a:t>
            </a:r>
            <a:r>
              <a:rPr lang="fr-FR" altLang="fr-FR" sz="1800" u="sng"/>
              <a:t>différence des valeurs extrêmes </a:t>
            </a:r>
            <a:r>
              <a:rPr lang="fr-FR" altLang="fr-FR" sz="1800"/>
              <a:t>de la plage du mesurande</a:t>
            </a:r>
          </a:p>
          <a:p>
            <a:pPr>
              <a:spcBef>
                <a:spcPct val="0"/>
              </a:spcBef>
              <a:buFontTx/>
              <a:buNone/>
            </a:pPr>
            <a:r>
              <a:rPr lang="fr-FR" altLang="fr-FR" sz="1800"/>
              <a:t>dans laquelle le fonctionnement du capteur satisfait à des spécifications données par </a:t>
            </a:r>
          </a:p>
          <a:p>
            <a:pPr>
              <a:spcBef>
                <a:spcPct val="0"/>
              </a:spcBef>
              <a:buFontTx/>
              <a:buNone/>
            </a:pPr>
            <a:r>
              <a:rPr lang="fr-FR" altLang="fr-FR" sz="1800"/>
              <a:t>le constructeur.</a:t>
            </a:r>
          </a:p>
        </p:txBody>
      </p:sp>
    </p:spTree>
    <p:extLst>
      <p:ext uri="{BB962C8B-B14F-4D97-AF65-F5344CB8AC3E}">
        <p14:creationId xmlns:p14="http://schemas.microsoft.com/office/powerpoint/2010/main" val="2994333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223963" y="4221163"/>
            <a:ext cx="3095625" cy="1800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 name="Rectangle 12"/>
          <p:cNvSpPr/>
          <p:nvPr/>
        </p:nvSpPr>
        <p:spPr>
          <a:xfrm>
            <a:off x="1547813" y="4486275"/>
            <a:ext cx="2519362" cy="13636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3796" name="Text Box 4"/>
          <p:cNvSpPr txBox="1">
            <a:spLocks noChangeArrowheads="1"/>
          </p:cNvSpPr>
          <p:nvPr/>
        </p:nvSpPr>
        <p:spPr bwMode="auto">
          <a:xfrm>
            <a:off x="466725" y="876300"/>
            <a:ext cx="220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b="1">
                <a:solidFill>
                  <a:srgbClr val="FF0000"/>
                </a:solidFill>
              </a:rPr>
              <a:t>Limite d’utilisation</a:t>
            </a:r>
          </a:p>
        </p:txBody>
      </p:sp>
      <p:sp>
        <p:nvSpPr>
          <p:cNvPr id="33797" name="Text Box 5"/>
          <p:cNvSpPr txBox="1">
            <a:spLocks noChangeArrowheads="1"/>
          </p:cNvSpPr>
          <p:nvPr/>
        </p:nvSpPr>
        <p:spPr bwMode="auto">
          <a:xfrm>
            <a:off x="369888" y="1208088"/>
            <a:ext cx="84391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t>Les contraintes mécaniques, thermiques ou électriques auxquelles un capteur est</a:t>
            </a:r>
          </a:p>
          <a:p>
            <a:pPr eaLnBrk="1" hangingPunct="1">
              <a:spcBef>
                <a:spcPct val="0"/>
              </a:spcBef>
              <a:buFontTx/>
              <a:buNone/>
            </a:pPr>
            <a:r>
              <a:rPr lang="fr-FR" altLang="fr-FR" sz="1800"/>
              <a:t>soumis entraînent, lorsque leurs niveaux dépassent des seuils définis, une</a:t>
            </a:r>
          </a:p>
          <a:p>
            <a:pPr eaLnBrk="1" hangingPunct="1">
              <a:spcBef>
                <a:spcPct val="0"/>
              </a:spcBef>
              <a:buFontTx/>
              <a:buNone/>
            </a:pPr>
            <a:r>
              <a:rPr lang="fr-FR" altLang="fr-FR" sz="1800" u="sng"/>
              <a:t>modification des caractéristiques </a:t>
            </a:r>
            <a:r>
              <a:rPr lang="fr-FR" altLang="fr-FR" sz="1800"/>
              <a:t>du capteur. Au dessus d’un certain seuil </a:t>
            </a:r>
          </a:p>
          <a:p>
            <a:pPr eaLnBrk="1" hangingPunct="1">
              <a:spcBef>
                <a:spcPct val="0"/>
              </a:spcBef>
              <a:buFontTx/>
              <a:buNone/>
            </a:pPr>
            <a:r>
              <a:rPr lang="fr-FR" altLang="fr-FR" sz="1800"/>
              <a:t>l’étalonnage n’est plus valable, au dessus d’un autre plus grand le capteur risque </a:t>
            </a:r>
          </a:p>
          <a:p>
            <a:pPr eaLnBrk="1" hangingPunct="1">
              <a:spcBef>
                <a:spcPct val="0"/>
              </a:spcBef>
              <a:buFontTx/>
              <a:buNone/>
            </a:pPr>
            <a:r>
              <a:rPr lang="fr-FR" altLang="fr-FR" sz="1800"/>
              <a:t>d’être détruit. </a:t>
            </a:r>
          </a:p>
        </p:txBody>
      </p:sp>
      <p:sp>
        <p:nvSpPr>
          <p:cNvPr id="33798" name="Rectangle 11"/>
          <p:cNvSpPr>
            <a:spLocks noChangeArrowheads="1"/>
          </p:cNvSpPr>
          <p:nvPr/>
        </p:nvSpPr>
        <p:spPr bwMode="auto">
          <a:xfrm>
            <a:off x="17463" y="0"/>
            <a:ext cx="9144000" cy="8366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33799" name="Text Box 4"/>
          <p:cNvSpPr txBox="1">
            <a:spLocks noChangeArrowheads="1"/>
          </p:cNvSpPr>
          <p:nvPr/>
        </p:nvSpPr>
        <p:spPr bwMode="auto">
          <a:xfrm>
            <a:off x="2206625" y="173038"/>
            <a:ext cx="55800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b="1">
                <a:solidFill>
                  <a:schemeClr val="accent2"/>
                </a:solidFill>
              </a:rPr>
              <a:t>Caractéristiques métrologiques</a:t>
            </a:r>
          </a:p>
        </p:txBody>
      </p:sp>
      <p:sp>
        <p:nvSpPr>
          <p:cNvPr id="33800" name="ZoneTexte 1"/>
          <p:cNvSpPr txBox="1">
            <a:spLocks noChangeArrowheads="1"/>
          </p:cNvSpPr>
          <p:nvPr/>
        </p:nvSpPr>
        <p:spPr bwMode="auto">
          <a:xfrm>
            <a:off x="5568950" y="2706688"/>
            <a:ext cx="28844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600" u="sng"/>
              <a:t>Domaine de non-détérioration</a:t>
            </a:r>
          </a:p>
        </p:txBody>
      </p:sp>
      <p:sp>
        <p:nvSpPr>
          <p:cNvPr id="8" name="Rectangle 7"/>
          <p:cNvSpPr/>
          <p:nvPr/>
        </p:nvSpPr>
        <p:spPr>
          <a:xfrm>
            <a:off x="5580063" y="3078163"/>
            <a:ext cx="3384550" cy="819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Les caractéristiques du capteurs sont modifiées de </a:t>
            </a:r>
            <a:r>
              <a:rPr lang="fr-FR" u="sng" dirty="0">
                <a:solidFill>
                  <a:schemeClr val="tx1"/>
                </a:solidFill>
              </a:rPr>
              <a:t>manière réversible </a:t>
            </a:r>
          </a:p>
        </p:txBody>
      </p:sp>
      <p:sp>
        <p:nvSpPr>
          <p:cNvPr id="33802" name="ZoneTexte 3"/>
          <p:cNvSpPr txBox="1">
            <a:spLocks noChangeArrowheads="1"/>
          </p:cNvSpPr>
          <p:nvPr/>
        </p:nvSpPr>
        <p:spPr bwMode="auto">
          <a:xfrm>
            <a:off x="5580063" y="3987800"/>
            <a:ext cx="27606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600" u="sng"/>
              <a:t>Domaine de non-destruction</a:t>
            </a:r>
          </a:p>
        </p:txBody>
      </p:sp>
      <p:sp>
        <p:nvSpPr>
          <p:cNvPr id="10" name="Rectangle 9"/>
          <p:cNvSpPr/>
          <p:nvPr/>
        </p:nvSpPr>
        <p:spPr>
          <a:xfrm>
            <a:off x="5580063" y="4325938"/>
            <a:ext cx="3384550" cy="1335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Les caractéristiques du capteurs sont modifiées de </a:t>
            </a:r>
            <a:r>
              <a:rPr lang="fr-FR" u="sng" dirty="0">
                <a:solidFill>
                  <a:schemeClr val="tx1"/>
                </a:solidFill>
              </a:rPr>
              <a:t>manières irréversible</a:t>
            </a:r>
            <a:r>
              <a:rPr lang="fr-FR" dirty="0">
                <a:solidFill>
                  <a:schemeClr val="tx1"/>
                </a:solidFill>
              </a:rPr>
              <a:t>. Un nouvel étalonnage est nécessaire</a:t>
            </a:r>
          </a:p>
        </p:txBody>
      </p:sp>
      <p:cxnSp>
        <p:nvCxnSpPr>
          <p:cNvPr id="3" name="Connecteur droit avec flèche 2"/>
          <p:cNvCxnSpPr/>
          <p:nvPr/>
        </p:nvCxnSpPr>
        <p:spPr>
          <a:xfrm flipV="1">
            <a:off x="971550" y="3908425"/>
            <a:ext cx="71438" cy="25193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a:off x="473075" y="6269038"/>
            <a:ext cx="412273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806" name="ZoneTexte 8"/>
          <p:cNvSpPr txBox="1">
            <a:spLocks noChangeArrowheads="1"/>
          </p:cNvSpPr>
          <p:nvPr/>
        </p:nvSpPr>
        <p:spPr bwMode="auto">
          <a:xfrm>
            <a:off x="207963" y="2968625"/>
            <a:ext cx="2327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a:t>Valeur des </a:t>
            </a:r>
          </a:p>
          <a:p>
            <a:pPr>
              <a:spcBef>
                <a:spcPct val="0"/>
              </a:spcBef>
              <a:buFontTx/>
              <a:buNone/>
            </a:pPr>
            <a:r>
              <a:rPr lang="fr-FR" altLang="fr-FR" sz="1800"/>
              <a:t>Grandeur d’influence</a:t>
            </a:r>
          </a:p>
          <a:p>
            <a:pPr>
              <a:spcBef>
                <a:spcPct val="0"/>
              </a:spcBef>
              <a:buFontTx/>
              <a:buNone/>
            </a:pPr>
            <a:r>
              <a:rPr lang="fr-FR" altLang="fr-FR" sz="1800"/>
              <a:t>(T°, pression…</a:t>
            </a:r>
          </a:p>
        </p:txBody>
      </p:sp>
      <p:sp>
        <p:nvSpPr>
          <p:cNvPr id="33807" name="ZoneTexte 10"/>
          <p:cNvSpPr txBox="1">
            <a:spLocks noChangeArrowheads="1"/>
          </p:cNvSpPr>
          <p:nvPr/>
        </p:nvSpPr>
        <p:spPr bwMode="auto">
          <a:xfrm>
            <a:off x="4578350" y="6059488"/>
            <a:ext cx="2487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a:t>Valeurs du mesurande</a:t>
            </a:r>
          </a:p>
        </p:txBody>
      </p:sp>
      <p:sp>
        <p:nvSpPr>
          <p:cNvPr id="12" name="Rectangle 11"/>
          <p:cNvSpPr/>
          <p:nvPr/>
        </p:nvSpPr>
        <p:spPr>
          <a:xfrm>
            <a:off x="1801813" y="4894263"/>
            <a:ext cx="2122487" cy="75565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809" name="ZoneTexte 13"/>
          <p:cNvSpPr txBox="1">
            <a:spLocks noChangeArrowheads="1"/>
          </p:cNvSpPr>
          <p:nvPr/>
        </p:nvSpPr>
        <p:spPr bwMode="auto">
          <a:xfrm>
            <a:off x="1801813" y="4992688"/>
            <a:ext cx="19796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1800"/>
              <a:t>Domaine nominal</a:t>
            </a:r>
          </a:p>
          <a:p>
            <a:pPr algn="ctr">
              <a:spcBef>
                <a:spcPct val="0"/>
              </a:spcBef>
              <a:buFontTx/>
              <a:buNone/>
            </a:pPr>
            <a:r>
              <a:rPr lang="fr-FR" altLang="fr-FR" sz="1800"/>
              <a:t>d’utilisation</a:t>
            </a:r>
          </a:p>
        </p:txBody>
      </p:sp>
      <p:sp>
        <p:nvSpPr>
          <p:cNvPr id="33810" name="ZoneTexte 14"/>
          <p:cNvSpPr txBox="1">
            <a:spLocks noChangeArrowheads="1"/>
          </p:cNvSpPr>
          <p:nvPr/>
        </p:nvSpPr>
        <p:spPr bwMode="auto">
          <a:xfrm>
            <a:off x="1547813" y="4538663"/>
            <a:ext cx="2628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400"/>
              <a:t>Domaine de non détérioration</a:t>
            </a:r>
          </a:p>
        </p:txBody>
      </p:sp>
      <p:cxnSp>
        <p:nvCxnSpPr>
          <p:cNvPr id="18" name="Connecteur droit 17"/>
          <p:cNvCxnSpPr/>
          <p:nvPr/>
        </p:nvCxnSpPr>
        <p:spPr>
          <a:xfrm>
            <a:off x="1801813" y="5649913"/>
            <a:ext cx="0" cy="6032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924300" y="5649913"/>
            <a:ext cx="0" cy="6191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813" name="ZoneTexte 20"/>
          <p:cNvSpPr txBox="1">
            <a:spLocks noChangeArrowheads="1"/>
          </p:cNvSpPr>
          <p:nvPr/>
        </p:nvSpPr>
        <p:spPr bwMode="auto">
          <a:xfrm>
            <a:off x="1641475" y="4237038"/>
            <a:ext cx="2805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400"/>
              <a:t>Domaine de non destruction</a:t>
            </a:r>
          </a:p>
        </p:txBody>
      </p:sp>
    </p:spTree>
    <p:extLst>
      <p:ext uri="{BB962C8B-B14F-4D97-AF65-F5344CB8AC3E}">
        <p14:creationId xmlns:p14="http://schemas.microsoft.com/office/powerpoint/2010/main" val="2625674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6"/>
          <p:cNvSpPr txBox="1">
            <a:spLocks noChangeArrowheads="1"/>
          </p:cNvSpPr>
          <p:nvPr/>
        </p:nvSpPr>
        <p:spPr bwMode="auto">
          <a:xfrm>
            <a:off x="250825" y="901700"/>
            <a:ext cx="1390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b="1">
                <a:solidFill>
                  <a:srgbClr val="FF0000"/>
                </a:solidFill>
              </a:rPr>
              <a:t>Sensibilité </a:t>
            </a:r>
          </a:p>
        </p:txBody>
      </p:sp>
      <p:sp>
        <p:nvSpPr>
          <p:cNvPr id="35843" name="Text Box 7"/>
          <p:cNvSpPr txBox="1">
            <a:spLocks noChangeArrowheads="1"/>
          </p:cNvSpPr>
          <p:nvPr/>
        </p:nvSpPr>
        <p:spPr bwMode="auto">
          <a:xfrm>
            <a:off x="250825" y="1289050"/>
            <a:ext cx="81089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t>Elle détermine </a:t>
            </a:r>
            <a:r>
              <a:rPr lang="fr-FR" altLang="fr-FR" sz="1800" u="sng"/>
              <a:t>l’évolution de la grandeur de sortie </a:t>
            </a:r>
            <a:r>
              <a:rPr lang="fr-FR" altLang="fr-FR" sz="1800"/>
              <a:t>en fonction de la grandeur</a:t>
            </a:r>
          </a:p>
          <a:p>
            <a:pPr eaLnBrk="1" hangingPunct="1">
              <a:spcBef>
                <a:spcPct val="0"/>
              </a:spcBef>
              <a:buFontTx/>
              <a:buNone/>
            </a:pPr>
            <a:r>
              <a:rPr lang="fr-FR" altLang="fr-FR" sz="1800" u="sng"/>
              <a:t>d’entrée</a:t>
            </a:r>
            <a:r>
              <a:rPr lang="fr-FR" altLang="fr-FR" sz="1800"/>
              <a:t> en un point donné. C’est la pente de la tangente à la courbe issue de </a:t>
            </a:r>
          </a:p>
          <a:p>
            <a:pPr eaLnBrk="1" hangingPunct="1">
              <a:spcBef>
                <a:spcPct val="0"/>
              </a:spcBef>
              <a:buFontTx/>
              <a:buNone/>
            </a:pPr>
            <a:r>
              <a:rPr lang="fr-FR" altLang="fr-FR" sz="1800"/>
              <a:t>la caractéristique du capteur.  </a:t>
            </a:r>
          </a:p>
        </p:txBody>
      </p:sp>
      <p:pic>
        <p:nvPicPr>
          <p:cNvPr id="35844"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6988" y="2238375"/>
            <a:ext cx="6016625"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Rot="1" noChangeAspect="1" noMove="1" noResize="1" noEditPoints="1" noAdjustHandles="1" noChangeArrowheads="1" noChangeShapeType="1" noTextEdit="1"/>
          </p:cNvSpPr>
          <p:nvPr/>
        </p:nvSpPr>
        <p:spPr>
          <a:xfrm>
            <a:off x="3959932" y="4041068"/>
            <a:ext cx="1080120" cy="576063"/>
          </a:xfrm>
          <a:prstGeom prst="rect">
            <a:avLst/>
          </a:prstGeom>
          <a:blipFill rotWithShape="0">
            <a:blip r:embed="rId3"/>
            <a:stretch>
              <a:fillRect/>
            </a:stretch>
          </a:blipFill>
        </p:spPr>
        <p:txBody>
          <a:bodyPr/>
          <a:lstStyle/>
          <a:p>
            <a:pPr>
              <a:defRPr/>
            </a:pPr>
            <a:r>
              <a:rPr lang="fr-FR">
                <a:noFill/>
                <a:latin typeface="Arial" panose="020B0604020202020204" pitchFamily="34" charset="0"/>
              </a:rPr>
              <a:t> </a:t>
            </a:r>
          </a:p>
        </p:txBody>
      </p:sp>
      <p:sp>
        <p:nvSpPr>
          <p:cNvPr id="35846" name="ZoneTexte 11"/>
          <p:cNvSpPr txBox="1">
            <a:spLocks noChangeArrowheads="1"/>
          </p:cNvSpPr>
          <p:nvPr/>
        </p:nvSpPr>
        <p:spPr bwMode="auto">
          <a:xfrm>
            <a:off x="-17463" y="6108700"/>
            <a:ext cx="6456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a:t>Exemple :             - </a:t>
            </a:r>
            <a:r>
              <a:rPr lang="fr-FR" altLang="fr-FR" sz="1800">
                <a:sym typeface="Symbol" pitchFamily="18" charset="2"/>
              </a:rPr>
              <a:t>/°C pour une résistance thermométrique</a:t>
            </a:r>
          </a:p>
          <a:p>
            <a:pPr>
              <a:spcBef>
                <a:spcPct val="0"/>
              </a:spcBef>
              <a:buFontTx/>
              <a:buNone/>
            </a:pPr>
            <a:r>
              <a:rPr lang="fr-FR" altLang="fr-FR" sz="1800">
                <a:sym typeface="Symbol" pitchFamily="18" charset="2"/>
              </a:rPr>
              <a:t>		-µV/°C pour un thermocouple</a:t>
            </a:r>
            <a:r>
              <a:rPr lang="fr-FR" altLang="fr-FR" sz="1800"/>
              <a:t> </a:t>
            </a:r>
          </a:p>
        </p:txBody>
      </p:sp>
      <p:sp>
        <p:nvSpPr>
          <p:cNvPr id="35847" name="Rectangle 11"/>
          <p:cNvSpPr>
            <a:spLocks noChangeArrowheads="1"/>
          </p:cNvSpPr>
          <p:nvPr/>
        </p:nvSpPr>
        <p:spPr bwMode="auto">
          <a:xfrm>
            <a:off x="0" y="0"/>
            <a:ext cx="9144000" cy="8366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35848" name="Text Box 4"/>
          <p:cNvSpPr txBox="1">
            <a:spLocks noChangeArrowheads="1"/>
          </p:cNvSpPr>
          <p:nvPr/>
        </p:nvSpPr>
        <p:spPr bwMode="auto">
          <a:xfrm>
            <a:off x="2206625" y="173038"/>
            <a:ext cx="55800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b="1">
                <a:solidFill>
                  <a:schemeClr val="accent2"/>
                </a:solidFill>
              </a:rPr>
              <a:t>Caractéristiques métrologiques</a:t>
            </a:r>
          </a:p>
        </p:txBody>
      </p:sp>
      <p:sp>
        <p:nvSpPr>
          <p:cNvPr id="35849" name="ZoneTexte 1"/>
          <p:cNvSpPr txBox="1">
            <a:spLocks noChangeArrowheads="1"/>
          </p:cNvSpPr>
          <p:nvPr/>
        </p:nvSpPr>
        <p:spPr bwMode="auto">
          <a:xfrm>
            <a:off x="6221413" y="4041775"/>
            <a:ext cx="29162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u="sng"/>
              <a:t>Remarque :</a:t>
            </a:r>
          </a:p>
          <a:p>
            <a:pPr>
              <a:spcBef>
                <a:spcPct val="0"/>
              </a:spcBef>
              <a:buFontTx/>
              <a:buNone/>
            </a:pPr>
            <a:r>
              <a:rPr lang="fr-FR" altLang="fr-FR" sz="1800"/>
              <a:t>La sensibilité d’un capteur </a:t>
            </a:r>
          </a:p>
          <a:p>
            <a:pPr>
              <a:spcBef>
                <a:spcPct val="0"/>
              </a:spcBef>
              <a:buFontTx/>
              <a:buNone/>
            </a:pPr>
            <a:r>
              <a:rPr lang="fr-FR" altLang="fr-FR" sz="1800"/>
              <a:t>Linéaire est constante  </a:t>
            </a:r>
          </a:p>
          <a:p>
            <a:pPr>
              <a:spcBef>
                <a:spcPct val="0"/>
              </a:spcBef>
              <a:buFontTx/>
              <a:buNone/>
            </a:pPr>
            <a:endParaRPr lang="fr-FR" altLang="fr-FR" sz="1800"/>
          </a:p>
        </p:txBody>
      </p:sp>
      <p:sp>
        <p:nvSpPr>
          <p:cNvPr id="12" name="ZoneTexte 11"/>
          <p:cNvSpPr txBox="1">
            <a:spLocks noRot="1" noChangeAspect="1" noMove="1" noResize="1" noEditPoints="1" noAdjustHandles="1" noChangeArrowheads="1" noChangeShapeType="1" noTextEdit="1"/>
          </p:cNvSpPr>
          <p:nvPr/>
        </p:nvSpPr>
        <p:spPr>
          <a:xfrm>
            <a:off x="7128284" y="3320988"/>
            <a:ext cx="1479572" cy="506870"/>
          </a:xfrm>
          <a:prstGeom prst="rect">
            <a:avLst/>
          </a:prstGeom>
          <a:blipFill rotWithShape="0">
            <a:blip r:embed="rId4"/>
            <a:stretch>
              <a:fillRect r="-823"/>
            </a:stretch>
          </a:blipFill>
        </p:spPr>
        <p:txBody>
          <a:bodyPr/>
          <a:lstStyle/>
          <a:p>
            <a:pPr>
              <a:defRPr/>
            </a:pPr>
            <a:r>
              <a:rPr lang="fr-FR">
                <a:noFill/>
                <a:latin typeface="Arial" panose="020B0604020202020204" pitchFamily="34" charset="0"/>
              </a:rPr>
              <a:t> </a:t>
            </a:r>
          </a:p>
        </p:txBody>
      </p:sp>
      <p:sp>
        <p:nvSpPr>
          <p:cNvPr id="35851" name="ZoneTexte 2"/>
          <p:cNvSpPr txBox="1">
            <a:spLocks noChangeArrowheads="1"/>
          </p:cNvSpPr>
          <p:nvPr/>
        </p:nvSpPr>
        <p:spPr bwMode="auto">
          <a:xfrm>
            <a:off x="2339975" y="5676900"/>
            <a:ext cx="71913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a:t>m</a:t>
            </a:r>
            <a:r>
              <a:rPr lang="fr-FR" altLang="fr-FR" sz="1800" baseline="-25000"/>
              <a:t>min</a:t>
            </a:r>
          </a:p>
        </p:txBody>
      </p:sp>
      <p:sp>
        <p:nvSpPr>
          <p:cNvPr id="35852" name="ZoneTexte 12"/>
          <p:cNvSpPr txBox="1">
            <a:spLocks noChangeArrowheads="1"/>
          </p:cNvSpPr>
          <p:nvPr/>
        </p:nvSpPr>
        <p:spPr bwMode="auto">
          <a:xfrm>
            <a:off x="4859338" y="5722938"/>
            <a:ext cx="7207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a:t>m</a:t>
            </a:r>
            <a:r>
              <a:rPr lang="fr-FR" altLang="fr-FR" sz="1800" baseline="-25000"/>
              <a:t>max</a:t>
            </a:r>
          </a:p>
        </p:txBody>
      </p:sp>
    </p:spTree>
    <p:extLst>
      <p:ext uri="{BB962C8B-B14F-4D97-AF65-F5344CB8AC3E}">
        <p14:creationId xmlns:p14="http://schemas.microsoft.com/office/powerpoint/2010/main" val="712413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9"/>
          <p:cNvSpPr txBox="1">
            <a:spLocks noChangeArrowheads="1"/>
          </p:cNvSpPr>
          <p:nvPr/>
        </p:nvSpPr>
        <p:spPr bwMode="auto">
          <a:xfrm>
            <a:off x="182563" y="793750"/>
            <a:ext cx="321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b="1">
                <a:solidFill>
                  <a:srgbClr val="FF0000"/>
                </a:solidFill>
              </a:rPr>
              <a:t>Rapidité – temps de mesure</a:t>
            </a:r>
          </a:p>
        </p:txBody>
      </p:sp>
      <p:sp>
        <p:nvSpPr>
          <p:cNvPr id="36867" name="Text Box 10"/>
          <p:cNvSpPr txBox="1">
            <a:spLocks noChangeArrowheads="1"/>
          </p:cNvSpPr>
          <p:nvPr/>
        </p:nvSpPr>
        <p:spPr bwMode="auto">
          <a:xfrm>
            <a:off x="182563" y="1279525"/>
            <a:ext cx="87947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t>C’est la </a:t>
            </a:r>
            <a:r>
              <a:rPr lang="fr-FR" altLang="fr-FR" sz="1800" u="sng"/>
              <a:t>qualité</a:t>
            </a:r>
            <a:r>
              <a:rPr lang="fr-FR" altLang="fr-FR" sz="1800"/>
              <a:t> d’un capteur à suivre </a:t>
            </a:r>
            <a:r>
              <a:rPr lang="fr-FR" altLang="fr-FR" sz="1800" u="sng"/>
              <a:t>les variations </a:t>
            </a:r>
            <a:r>
              <a:rPr lang="fr-FR" altLang="fr-FR" sz="1800"/>
              <a:t>du mesurande. On peut la chiffrer </a:t>
            </a:r>
          </a:p>
          <a:p>
            <a:pPr eaLnBrk="1" hangingPunct="1">
              <a:spcBef>
                <a:spcPct val="0"/>
              </a:spcBef>
              <a:buFontTx/>
              <a:buNone/>
            </a:pPr>
            <a:r>
              <a:rPr lang="fr-FR" altLang="fr-FR" sz="1800"/>
              <a:t>de plusieurs manières:</a:t>
            </a:r>
          </a:p>
          <a:p>
            <a:pPr eaLnBrk="1" hangingPunct="1">
              <a:spcBef>
                <a:spcPct val="0"/>
              </a:spcBef>
              <a:buFontTx/>
              <a:buChar char="-"/>
            </a:pPr>
            <a:r>
              <a:rPr lang="fr-FR" altLang="fr-FR" sz="1800"/>
              <a:t>Bande passante du capteur. (à -3dB par exemple)</a:t>
            </a:r>
          </a:p>
          <a:p>
            <a:pPr eaLnBrk="1" hangingPunct="1">
              <a:spcBef>
                <a:spcPct val="0"/>
              </a:spcBef>
              <a:buFontTx/>
              <a:buChar char="-"/>
            </a:pPr>
            <a:r>
              <a:rPr lang="fr-FR" altLang="fr-FR" sz="1800"/>
              <a:t>Fréquence de résonance du capteur.</a:t>
            </a:r>
          </a:p>
          <a:p>
            <a:pPr eaLnBrk="1" hangingPunct="1">
              <a:spcBef>
                <a:spcPct val="0"/>
              </a:spcBef>
              <a:buFontTx/>
              <a:buChar char="-"/>
            </a:pPr>
            <a:r>
              <a:rPr lang="fr-FR" altLang="fr-FR" sz="1800"/>
              <a:t>Temps de réponse (à x%) à un échelon du mesurande.</a:t>
            </a:r>
          </a:p>
        </p:txBody>
      </p:sp>
      <p:pic>
        <p:nvPicPr>
          <p:cNvPr id="36868"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787650"/>
            <a:ext cx="3408362"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ZoneTexte 6"/>
          <p:cNvSpPr txBox="1">
            <a:spLocks noChangeArrowheads="1"/>
          </p:cNvSpPr>
          <p:nvPr/>
        </p:nvSpPr>
        <p:spPr bwMode="auto">
          <a:xfrm>
            <a:off x="800100" y="6162675"/>
            <a:ext cx="3779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a:t>Réponse à un échelon </a:t>
            </a:r>
          </a:p>
        </p:txBody>
      </p:sp>
      <p:pic>
        <p:nvPicPr>
          <p:cNvPr id="36870"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1750" y="2770188"/>
            <a:ext cx="3635375" cy="3106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156325" y="2852738"/>
            <a:ext cx="1044575"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872" name="ZoneTexte 9"/>
          <p:cNvSpPr txBox="1">
            <a:spLocks noChangeArrowheads="1"/>
          </p:cNvSpPr>
          <p:nvPr/>
        </p:nvSpPr>
        <p:spPr bwMode="auto">
          <a:xfrm>
            <a:off x="6003925" y="6161088"/>
            <a:ext cx="185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a:t>Bande passante</a:t>
            </a:r>
          </a:p>
        </p:txBody>
      </p:sp>
      <p:sp>
        <p:nvSpPr>
          <p:cNvPr id="36873" name="Rectangle 11"/>
          <p:cNvSpPr>
            <a:spLocks noChangeArrowheads="1"/>
          </p:cNvSpPr>
          <p:nvPr/>
        </p:nvSpPr>
        <p:spPr bwMode="auto">
          <a:xfrm>
            <a:off x="0" y="0"/>
            <a:ext cx="9144000" cy="8366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36874" name="Text Box 4"/>
          <p:cNvSpPr txBox="1">
            <a:spLocks noChangeArrowheads="1"/>
          </p:cNvSpPr>
          <p:nvPr/>
        </p:nvSpPr>
        <p:spPr bwMode="auto">
          <a:xfrm>
            <a:off x="2206625" y="173038"/>
            <a:ext cx="55800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b="1">
                <a:solidFill>
                  <a:schemeClr val="accent2"/>
                </a:solidFill>
              </a:rPr>
              <a:t>Caractéristiques métrologiques</a:t>
            </a:r>
          </a:p>
        </p:txBody>
      </p:sp>
    </p:spTree>
    <p:extLst>
      <p:ext uri="{BB962C8B-B14F-4D97-AF65-F5344CB8AC3E}">
        <p14:creationId xmlns:p14="http://schemas.microsoft.com/office/powerpoint/2010/main" val="2795905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604838" y="942975"/>
            <a:ext cx="249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b="1">
                <a:solidFill>
                  <a:srgbClr val="FF0000"/>
                </a:solidFill>
              </a:rPr>
              <a:t>Discrétion ou finesse</a:t>
            </a:r>
          </a:p>
        </p:txBody>
      </p:sp>
      <p:sp>
        <p:nvSpPr>
          <p:cNvPr id="37891" name="Text Box 5"/>
          <p:cNvSpPr txBox="1">
            <a:spLocks noChangeArrowheads="1"/>
          </p:cNvSpPr>
          <p:nvPr/>
        </p:nvSpPr>
        <p:spPr bwMode="auto">
          <a:xfrm>
            <a:off x="593725" y="1581150"/>
            <a:ext cx="84899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t>C’est la qualité d’un capteur à ne pas venir </a:t>
            </a:r>
            <a:r>
              <a:rPr lang="fr-FR" altLang="fr-FR" sz="1800" u="sng"/>
              <a:t>modifier</a:t>
            </a:r>
            <a:r>
              <a:rPr lang="fr-FR" altLang="fr-FR" sz="1800"/>
              <a:t> par sa présence </a:t>
            </a:r>
            <a:r>
              <a:rPr lang="fr-FR" altLang="fr-FR" sz="1800" u="sng"/>
              <a:t>la grandeur </a:t>
            </a:r>
            <a:r>
              <a:rPr lang="fr-FR" altLang="fr-FR" sz="1800"/>
              <a:t>à</a:t>
            </a:r>
          </a:p>
          <a:p>
            <a:pPr eaLnBrk="1" hangingPunct="1">
              <a:spcBef>
                <a:spcPct val="0"/>
              </a:spcBef>
              <a:buFontTx/>
              <a:buNone/>
            </a:pPr>
            <a:r>
              <a:rPr lang="fr-FR" altLang="fr-FR" sz="1800"/>
              <a:t>mesurer. Cela permet d’évaluer </a:t>
            </a:r>
            <a:r>
              <a:rPr lang="fr-FR" altLang="fr-FR" sz="1800" u="sng"/>
              <a:t>l’influence</a:t>
            </a:r>
            <a:r>
              <a:rPr lang="fr-FR" altLang="fr-FR" sz="1800"/>
              <a:t> du capteur sur la </a:t>
            </a:r>
            <a:r>
              <a:rPr lang="fr-FR" altLang="fr-FR" sz="1800" u="sng"/>
              <a:t>mesure</a:t>
            </a:r>
            <a:r>
              <a:rPr lang="fr-FR" altLang="fr-FR" sz="1800"/>
              <a:t>. On la définit</a:t>
            </a:r>
          </a:p>
          <a:p>
            <a:pPr eaLnBrk="1" hangingPunct="1">
              <a:spcBef>
                <a:spcPct val="0"/>
              </a:spcBef>
              <a:buFontTx/>
              <a:buNone/>
            </a:pPr>
            <a:r>
              <a:rPr lang="fr-FR" altLang="fr-FR" sz="1800"/>
              <a:t>non seulement vis-à-vis du capteur mais aussi vis-à-vis de l’environnement </a:t>
            </a:r>
          </a:p>
          <a:p>
            <a:pPr eaLnBrk="1" hangingPunct="1">
              <a:spcBef>
                <a:spcPct val="0"/>
              </a:spcBef>
              <a:buFontTx/>
              <a:buNone/>
            </a:pPr>
            <a:r>
              <a:rPr lang="fr-FR" altLang="fr-FR" sz="1800"/>
              <a:t>d’utilisation du capteur. </a:t>
            </a:r>
          </a:p>
          <a:p>
            <a:pPr eaLnBrk="1" hangingPunct="1">
              <a:spcBef>
                <a:spcPct val="0"/>
              </a:spcBef>
              <a:buFontTx/>
              <a:buNone/>
            </a:pPr>
            <a:r>
              <a:rPr lang="fr-FR" altLang="fr-FR" sz="1800"/>
              <a:t>Par exemple, dans le cas d’une mesure thermique, on cherchera un capteur à </a:t>
            </a:r>
          </a:p>
          <a:p>
            <a:pPr eaLnBrk="1" hangingPunct="1">
              <a:spcBef>
                <a:spcPct val="0"/>
              </a:spcBef>
              <a:buFontTx/>
              <a:buNone/>
            </a:pPr>
            <a:r>
              <a:rPr lang="fr-FR" altLang="fr-FR" sz="1800"/>
              <a:t>faible capacité calorifique vis-à-vis des grandeurs l’environnant. </a:t>
            </a:r>
          </a:p>
        </p:txBody>
      </p:sp>
      <p:sp>
        <p:nvSpPr>
          <p:cNvPr id="37892" name="Rectangle 11"/>
          <p:cNvSpPr>
            <a:spLocks noChangeArrowheads="1"/>
          </p:cNvSpPr>
          <p:nvPr/>
        </p:nvSpPr>
        <p:spPr bwMode="auto">
          <a:xfrm>
            <a:off x="0" y="0"/>
            <a:ext cx="9144000" cy="8366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37893" name="Text Box 4"/>
          <p:cNvSpPr txBox="1">
            <a:spLocks noChangeArrowheads="1"/>
          </p:cNvSpPr>
          <p:nvPr/>
        </p:nvSpPr>
        <p:spPr bwMode="auto">
          <a:xfrm>
            <a:off x="2206625" y="173038"/>
            <a:ext cx="55800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b="1">
                <a:solidFill>
                  <a:schemeClr val="accent2"/>
                </a:solidFill>
              </a:rPr>
              <a:t>Caractéristiques métrologiques</a:t>
            </a:r>
          </a:p>
        </p:txBody>
      </p:sp>
    </p:spTree>
    <p:extLst>
      <p:ext uri="{BB962C8B-B14F-4D97-AF65-F5344CB8AC3E}">
        <p14:creationId xmlns:p14="http://schemas.microsoft.com/office/powerpoint/2010/main" val="1374207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ChangeArrowheads="1"/>
          </p:cNvSpPr>
          <p:nvPr/>
        </p:nvSpPr>
        <p:spPr bwMode="auto">
          <a:xfrm>
            <a:off x="0" y="0"/>
            <a:ext cx="9144000" cy="8366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38915" name="Text Box 4"/>
          <p:cNvSpPr txBox="1">
            <a:spLocks noChangeArrowheads="1"/>
          </p:cNvSpPr>
          <p:nvPr/>
        </p:nvSpPr>
        <p:spPr bwMode="auto">
          <a:xfrm>
            <a:off x="2206625" y="173038"/>
            <a:ext cx="55800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b="1">
                <a:solidFill>
                  <a:schemeClr val="accent2"/>
                </a:solidFill>
              </a:rPr>
              <a:t>Caractéristiques métrologiques</a:t>
            </a:r>
          </a:p>
        </p:txBody>
      </p:sp>
      <p:sp>
        <p:nvSpPr>
          <p:cNvPr id="38916" name="Text Box 4"/>
          <p:cNvSpPr txBox="1">
            <a:spLocks noChangeArrowheads="1"/>
          </p:cNvSpPr>
          <p:nvPr/>
        </p:nvSpPr>
        <p:spPr bwMode="auto">
          <a:xfrm>
            <a:off x="468313" y="944563"/>
            <a:ext cx="12874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b="1">
                <a:solidFill>
                  <a:srgbClr val="FF0000"/>
                </a:solidFill>
              </a:rPr>
              <a:t>Précision </a:t>
            </a:r>
          </a:p>
        </p:txBody>
      </p:sp>
      <p:sp>
        <p:nvSpPr>
          <p:cNvPr id="2" name="ZoneTexte 1"/>
          <p:cNvSpPr txBox="1">
            <a:spLocks noRot="1" noChangeAspect="1" noMove="1" noResize="1" noEditPoints="1" noAdjustHandles="1" noChangeArrowheads="1" noChangeShapeType="1" noTextEdit="1"/>
          </p:cNvSpPr>
          <p:nvPr/>
        </p:nvSpPr>
        <p:spPr>
          <a:xfrm>
            <a:off x="467544" y="1340768"/>
            <a:ext cx="8533105" cy="1928733"/>
          </a:xfrm>
          <a:prstGeom prst="rect">
            <a:avLst/>
          </a:prstGeom>
          <a:blipFill rotWithShape="0">
            <a:blip r:embed="rId2"/>
            <a:stretch>
              <a:fillRect l="-643" t="-1899" b="-949"/>
            </a:stretch>
          </a:blipFill>
        </p:spPr>
        <p:txBody>
          <a:bodyPr/>
          <a:lstStyle/>
          <a:p>
            <a:pPr>
              <a:defRPr/>
            </a:pPr>
            <a:r>
              <a:rPr lang="fr-FR">
                <a:noFill/>
                <a:latin typeface="Arial" panose="020B0604020202020204" pitchFamily="34" charset="0"/>
              </a:rPr>
              <a:t> </a:t>
            </a:r>
          </a:p>
        </p:txBody>
      </p:sp>
      <p:sp>
        <p:nvSpPr>
          <p:cNvPr id="38918" name="ZoneTexte 2"/>
          <p:cNvSpPr txBox="1">
            <a:spLocks noChangeArrowheads="1"/>
          </p:cNvSpPr>
          <p:nvPr/>
        </p:nvSpPr>
        <p:spPr bwMode="auto">
          <a:xfrm>
            <a:off x="468313" y="3357563"/>
            <a:ext cx="8583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a:t>On peut aussi définir </a:t>
            </a:r>
            <a:r>
              <a:rPr lang="fr-FR" altLang="fr-FR" sz="1800" u="sng"/>
              <a:t>la précision </a:t>
            </a:r>
            <a:r>
              <a:rPr lang="fr-FR" altLang="fr-FR" sz="1800"/>
              <a:t>d’un capteur par rapport à la </a:t>
            </a:r>
            <a:r>
              <a:rPr lang="fr-FR" altLang="fr-FR" sz="1800" u="sng"/>
              <a:t>fidélité</a:t>
            </a:r>
            <a:r>
              <a:rPr lang="fr-FR" altLang="fr-FR" sz="1800"/>
              <a:t> et </a:t>
            </a:r>
            <a:r>
              <a:rPr lang="fr-FR" altLang="fr-FR" sz="1800" u="sng"/>
              <a:t>justesse</a:t>
            </a:r>
            <a:r>
              <a:rPr lang="fr-FR" altLang="fr-FR" sz="1800"/>
              <a:t>   </a:t>
            </a:r>
          </a:p>
        </p:txBody>
      </p:sp>
      <p:sp>
        <p:nvSpPr>
          <p:cNvPr id="38919" name="ZoneTexte 3"/>
          <p:cNvSpPr txBox="1">
            <a:spLocks noChangeArrowheads="1"/>
          </p:cNvSpPr>
          <p:nvPr/>
        </p:nvSpPr>
        <p:spPr bwMode="auto">
          <a:xfrm>
            <a:off x="519113" y="3933825"/>
            <a:ext cx="86614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u="sng"/>
              <a:t>Fidélité </a:t>
            </a:r>
            <a:r>
              <a:rPr lang="fr-FR" altLang="fr-FR" sz="1800"/>
              <a:t> : aptitude du capteur à donner, pour une même valeur du mesurande, des </a:t>
            </a:r>
          </a:p>
          <a:p>
            <a:pPr>
              <a:spcBef>
                <a:spcPct val="0"/>
              </a:spcBef>
              <a:buFontTx/>
              <a:buNone/>
            </a:pPr>
            <a:r>
              <a:rPr lang="fr-FR" altLang="fr-FR" sz="1800" u="sng"/>
              <a:t>mesures concordante </a:t>
            </a:r>
            <a:r>
              <a:rPr lang="fr-FR" altLang="fr-FR" sz="1800"/>
              <a:t>entre elles. ( on parle aussi d’écart type)</a:t>
            </a:r>
          </a:p>
          <a:p>
            <a:pPr>
              <a:spcBef>
                <a:spcPct val="0"/>
              </a:spcBef>
              <a:buFontTx/>
              <a:buNone/>
            </a:pPr>
            <a:endParaRPr lang="fr-FR" altLang="fr-FR" sz="1800"/>
          </a:p>
          <a:p>
            <a:pPr>
              <a:spcBef>
                <a:spcPct val="0"/>
              </a:spcBef>
              <a:buFontTx/>
              <a:buNone/>
            </a:pPr>
            <a:r>
              <a:rPr lang="fr-FR" altLang="fr-FR" sz="1800" u="sng"/>
              <a:t>Justesse</a:t>
            </a:r>
            <a:r>
              <a:rPr lang="fr-FR" altLang="fr-FR" sz="1800"/>
              <a:t> : elle est liée à la notion de valeur vraie. Si l’ensemble des résultats de</a:t>
            </a:r>
          </a:p>
          <a:p>
            <a:pPr>
              <a:spcBef>
                <a:spcPct val="0"/>
              </a:spcBef>
              <a:buFontTx/>
              <a:buNone/>
            </a:pPr>
            <a:r>
              <a:rPr lang="fr-FR" altLang="fr-FR" sz="1800"/>
              <a:t>mesure est </a:t>
            </a:r>
            <a:r>
              <a:rPr lang="fr-FR" altLang="fr-FR" sz="1800" u="sng"/>
              <a:t>groupé autour </a:t>
            </a:r>
            <a:r>
              <a:rPr lang="fr-FR" altLang="fr-FR" sz="1800"/>
              <a:t>de la valeur vraie, on dit que le capteur est juste.</a:t>
            </a:r>
          </a:p>
        </p:txBody>
      </p:sp>
      <p:sp>
        <p:nvSpPr>
          <p:cNvPr id="3" name="Rectangle 2"/>
          <p:cNvSpPr>
            <a:spLocks noRot="1" noChangeAspect="1" noMove="1" noResize="1" noEditPoints="1" noAdjustHandles="1" noChangeArrowheads="1" noChangeShapeType="1" noTextEdit="1"/>
          </p:cNvSpPr>
          <p:nvPr/>
        </p:nvSpPr>
        <p:spPr>
          <a:xfrm>
            <a:off x="3491706" y="2024844"/>
            <a:ext cx="2160587" cy="684213"/>
          </a:xfrm>
          <a:prstGeom prst="rect">
            <a:avLst/>
          </a:prstGeom>
          <a:blipFill rotWithShape="0">
            <a:blip r:embed="rId3"/>
            <a:stretch>
              <a:fillRect/>
            </a:stretch>
          </a:blipFill>
          <a:ln w="38100"/>
        </p:spPr>
        <p:txBody>
          <a:bodyPr/>
          <a:lstStyle/>
          <a:p>
            <a:pPr>
              <a:defRPr/>
            </a:pPr>
            <a:r>
              <a:rPr lang="fr-FR">
                <a:noFill/>
                <a:latin typeface="Arial" panose="020B0604020202020204" pitchFamily="34" charset="0"/>
              </a:rPr>
              <a:t> </a:t>
            </a:r>
          </a:p>
        </p:txBody>
      </p:sp>
    </p:spTree>
    <p:extLst>
      <p:ext uri="{BB962C8B-B14F-4D97-AF65-F5344CB8AC3E}">
        <p14:creationId xmlns:p14="http://schemas.microsoft.com/office/powerpoint/2010/main" val="141485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853136"/>
          </a:xfrm>
        </p:spPr>
        <p:txBody>
          <a:bodyPr>
            <a:normAutofit/>
          </a:bodyPr>
          <a:lstStyle/>
          <a:p>
            <a:r>
              <a:rPr lang="fr-FR" sz="2000" dirty="0" smtClean="0"/>
              <a:t>Exemple : jeu de fléchettes</a:t>
            </a:r>
          </a:p>
          <a:p>
            <a:pPr lvl="3"/>
            <a:endParaRPr lang="fr-FR" sz="1000" dirty="0" smtClean="0"/>
          </a:p>
          <a:p>
            <a:pPr lvl="2"/>
            <a:endParaRPr lang="fr-FR" sz="1200" dirty="0" smtClean="0"/>
          </a:p>
          <a:p>
            <a:pPr lvl="2"/>
            <a:endParaRPr lang="fr-FR" sz="1200" dirty="0" smtClean="0"/>
          </a:p>
          <a:p>
            <a:pPr marL="914400" lvl="2" indent="0">
              <a:buNone/>
            </a:pPr>
            <a:r>
              <a:rPr lang="fr-FR" sz="1200" dirty="0" smtClean="0"/>
              <a:t>		</a:t>
            </a:r>
            <a:endParaRPr lang="fr-FR" sz="2000" dirty="0" smtClean="0"/>
          </a:p>
          <a:p>
            <a:endParaRPr lang="fr-FR" sz="2000" dirty="0"/>
          </a:p>
          <a:p>
            <a:pPr lvl="1"/>
            <a:endParaRPr lang="fr-FR" sz="1600" dirty="0" smtClean="0"/>
          </a:p>
          <a:p>
            <a:pPr lvl="1"/>
            <a:endParaRPr lang="fr-FR" sz="1600" dirty="0"/>
          </a:p>
          <a:p>
            <a:pPr lvl="1"/>
            <a:endParaRPr lang="fr-FR" sz="1600" dirty="0" smtClean="0"/>
          </a:p>
          <a:p>
            <a:pPr lvl="1"/>
            <a:endParaRPr lang="fr-FR" sz="1600" dirty="0" smtClean="0"/>
          </a:p>
          <a:p>
            <a:pPr lvl="1"/>
            <a:endParaRPr lang="fr-FR" sz="1700" dirty="0" smtClean="0"/>
          </a:p>
          <a:p>
            <a:pPr lvl="1"/>
            <a:endParaRPr lang="fr-FR" dirty="0"/>
          </a:p>
        </p:txBody>
      </p:sp>
      <p:sp>
        <p:nvSpPr>
          <p:cNvPr id="4" name="Titre 1"/>
          <p:cNvSpPr>
            <a:spLocks noGrp="1"/>
          </p:cNvSpPr>
          <p:nvPr>
            <p:ph type="title"/>
          </p:nvPr>
        </p:nvSpPr>
        <p:spPr/>
        <p:txBody>
          <a:bodyPr>
            <a:normAutofit/>
          </a:bodyPr>
          <a:lstStyle/>
          <a:p>
            <a:r>
              <a:rPr lang="fr-FR" sz="2800" dirty="0" smtClean="0"/>
              <a:t>Exemple</a:t>
            </a:r>
            <a:endParaRPr lang="fr-FR" sz="2800" dirty="0"/>
          </a:p>
        </p:txBody>
      </p:sp>
      <p:grpSp>
        <p:nvGrpSpPr>
          <p:cNvPr id="7" name="Groupe 6"/>
          <p:cNvGrpSpPr/>
          <p:nvPr/>
        </p:nvGrpSpPr>
        <p:grpSpPr>
          <a:xfrm>
            <a:off x="971600" y="2276872"/>
            <a:ext cx="6876340" cy="2809875"/>
            <a:chOff x="633414" y="2564904"/>
            <a:chExt cx="6876340" cy="2809875"/>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2705"/>
            <a:stretch/>
          </p:blipFill>
          <p:spPr bwMode="auto">
            <a:xfrm>
              <a:off x="633414" y="2564904"/>
              <a:ext cx="687634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e 5"/>
            <p:cNvGrpSpPr/>
            <p:nvPr/>
          </p:nvGrpSpPr>
          <p:grpSpPr>
            <a:xfrm>
              <a:off x="3275856" y="2852936"/>
              <a:ext cx="1287656" cy="369332"/>
              <a:chOff x="7531005" y="3613085"/>
              <a:chExt cx="1287656" cy="369332"/>
            </a:xfrm>
          </p:grpSpPr>
          <p:sp>
            <p:nvSpPr>
              <p:cNvPr id="2" name="ZoneTexte 1"/>
              <p:cNvSpPr txBox="1"/>
              <p:nvPr/>
            </p:nvSpPr>
            <p:spPr>
              <a:xfrm>
                <a:off x="7740352" y="3613085"/>
                <a:ext cx="1078309" cy="369332"/>
              </a:xfrm>
              <a:prstGeom prst="rect">
                <a:avLst/>
              </a:prstGeom>
              <a:noFill/>
            </p:spPr>
            <p:txBody>
              <a:bodyPr wrap="none" rtlCol="0">
                <a:spAutoFit/>
              </a:bodyPr>
              <a:lstStyle/>
              <a:p>
                <a:r>
                  <a:rPr lang="fr-FR" dirty="0" smtClean="0"/>
                  <a:t>Moyenne</a:t>
                </a:r>
                <a:endParaRPr lang="fr-FR"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005" y="3669163"/>
                <a:ext cx="2190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8" name="ZoneTexte 7"/>
          <p:cNvSpPr txBox="1"/>
          <p:nvPr/>
        </p:nvSpPr>
        <p:spPr>
          <a:xfrm>
            <a:off x="3614042" y="5517232"/>
            <a:ext cx="1614545" cy="646331"/>
          </a:xfrm>
          <a:prstGeom prst="rect">
            <a:avLst/>
          </a:prstGeom>
          <a:noFill/>
        </p:spPr>
        <p:txBody>
          <a:bodyPr wrap="none" rtlCol="0">
            <a:spAutoFit/>
          </a:bodyPr>
          <a:lstStyle/>
          <a:p>
            <a:r>
              <a:rPr lang="fr-FR" dirty="0" smtClean="0"/>
              <a:t>Le plus Juste ?</a:t>
            </a:r>
          </a:p>
          <a:p>
            <a:r>
              <a:rPr lang="fr-FR" dirty="0" smtClean="0"/>
              <a:t>Le plus Fidèle ?</a:t>
            </a:r>
            <a:endParaRPr lang="fr-FR" dirty="0"/>
          </a:p>
        </p:txBody>
      </p:sp>
    </p:spTree>
    <p:extLst>
      <p:ext uri="{BB962C8B-B14F-4D97-AF65-F5344CB8AC3E}">
        <p14:creationId xmlns:p14="http://schemas.microsoft.com/office/powerpoint/2010/main" val="3650149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2000" dirty="0" smtClean="0"/>
              <a:t>Transducteurs, capteurs et mesures</a:t>
            </a:r>
          </a:p>
          <a:p>
            <a:r>
              <a:rPr lang="fr-FR" sz="2000" dirty="0" smtClean="0"/>
              <a:t>Calibration, interférences et entrées parasites</a:t>
            </a:r>
          </a:p>
          <a:p>
            <a:r>
              <a:rPr lang="fr-FR" sz="2000" dirty="0" smtClean="0"/>
              <a:t>Caractéristiques statiques des capteurs </a:t>
            </a:r>
          </a:p>
          <a:p>
            <a:r>
              <a:rPr lang="fr-FR" sz="2000" dirty="0" smtClean="0"/>
              <a:t>Caractéristiques dynamiques des capteurs </a:t>
            </a:r>
          </a:p>
          <a:p>
            <a:endParaRPr lang="fr-FR" dirty="0" smtClean="0"/>
          </a:p>
          <a:p>
            <a:pPr lvl="1"/>
            <a:endParaRPr lang="fr-FR" sz="1800" dirty="0" smtClean="0"/>
          </a:p>
          <a:p>
            <a:pPr lvl="1"/>
            <a:endParaRPr lang="fr-FR" dirty="0" smtClean="0"/>
          </a:p>
          <a:p>
            <a:pPr lvl="1"/>
            <a:endParaRPr lang="fr-FR" dirty="0"/>
          </a:p>
        </p:txBody>
      </p:sp>
      <p:sp>
        <p:nvSpPr>
          <p:cNvPr id="4" name="Titre 1"/>
          <p:cNvSpPr>
            <a:spLocks noGrp="1"/>
          </p:cNvSpPr>
          <p:nvPr>
            <p:ph type="title"/>
          </p:nvPr>
        </p:nvSpPr>
        <p:spPr/>
        <p:txBody>
          <a:bodyPr>
            <a:normAutofit/>
          </a:bodyPr>
          <a:lstStyle/>
          <a:p>
            <a:r>
              <a:rPr lang="fr-FR" sz="2800" dirty="0" smtClean="0"/>
              <a:t>Caractéristiques des capteurs</a:t>
            </a:r>
            <a:endParaRPr lang="fr-FR" sz="2800" dirty="0"/>
          </a:p>
        </p:txBody>
      </p:sp>
    </p:spTree>
    <p:extLst>
      <p:ext uri="{BB962C8B-B14F-4D97-AF65-F5344CB8AC3E}">
        <p14:creationId xmlns:p14="http://schemas.microsoft.com/office/powerpoint/2010/main" val="1826206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6177689" y="3645024"/>
            <a:ext cx="2837293" cy="2000814"/>
            <a:chOff x="6228184" y="3645024"/>
            <a:chExt cx="2837293" cy="2000814"/>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645024"/>
              <a:ext cx="2736304" cy="200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8358232" y="3962240"/>
              <a:ext cx="707245" cy="261610"/>
            </a:xfrm>
            <a:prstGeom prst="rect">
              <a:avLst/>
            </a:prstGeom>
            <a:solidFill>
              <a:schemeClr val="bg1"/>
            </a:solidFill>
          </p:spPr>
          <p:txBody>
            <a:bodyPr wrap="none" rtlCol="0">
              <a:spAutoFit/>
            </a:bodyPr>
            <a:lstStyle/>
            <a:p>
              <a:r>
                <a:rPr lang="fr-FR" sz="1100" b="1" dirty="0" smtClean="0"/>
                <a:t>(Fidélité)</a:t>
              </a:r>
              <a:endParaRPr lang="fr-FR" sz="1100" b="1" dirty="0"/>
            </a:p>
          </p:txBody>
        </p:sp>
      </p:grpSp>
      <p:sp>
        <p:nvSpPr>
          <p:cNvPr id="3" name="Espace réservé du contenu 2"/>
          <p:cNvSpPr>
            <a:spLocks noGrp="1"/>
          </p:cNvSpPr>
          <p:nvPr>
            <p:ph idx="1"/>
          </p:nvPr>
        </p:nvSpPr>
        <p:spPr>
          <a:xfrm>
            <a:off x="457200" y="1600200"/>
            <a:ext cx="6347048" cy="4853136"/>
          </a:xfrm>
        </p:spPr>
        <p:txBody>
          <a:bodyPr>
            <a:normAutofit fontScale="85000" lnSpcReduction="20000"/>
          </a:bodyPr>
          <a:lstStyle/>
          <a:p>
            <a:r>
              <a:rPr lang="fr-FR" sz="2000" dirty="0" smtClean="0"/>
              <a:t>Fidélité et erreurs</a:t>
            </a:r>
          </a:p>
          <a:p>
            <a:pPr lvl="1"/>
            <a:r>
              <a:rPr lang="fr-FR" sz="1700" dirty="0" smtClean="0"/>
              <a:t>Erreurs systématiques </a:t>
            </a:r>
            <a:r>
              <a:rPr lang="fr-FR" sz="1700" dirty="0">
                <a:sym typeface="Wingdings" pitchFamily="2" charset="2"/>
              </a:rPr>
              <a:t> </a:t>
            </a:r>
            <a:r>
              <a:rPr lang="fr-FR" sz="1700" dirty="0" smtClean="0">
                <a:sym typeface="Wingdings" pitchFamily="2" charset="2"/>
              </a:rPr>
              <a:t> Plusieurs facteurs</a:t>
            </a:r>
          </a:p>
          <a:p>
            <a:pPr lvl="2"/>
            <a:r>
              <a:rPr lang="fr-FR" sz="1700" dirty="0" smtClean="0"/>
              <a:t>Variable interférente ou perturbatrice (ex: Température)</a:t>
            </a:r>
          </a:p>
          <a:p>
            <a:pPr lvl="2"/>
            <a:r>
              <a:rPr lang="fr-FR" sz="1700" dirty="0" smtClean="0"/>
              <a:t>Dérive (modification de la structure chimique ou stress mécanique)</a:t>
            </a:r>
          </a:p>
          <a:p>
            <a:pPr lvl="2"/>
            <a:r>
              <a:rPr lang="fr-FR" sz="1700" dirty="0" smtClean="0"/>
              <a:t>La mesure elle-même change le mesurande (</a:t>
            </a:r>
            <a:r>
              <a:rPr lang="fr-FR" sz="1700" dirty="0" err="1" smtClean="0"/>
              <a:t>ie</a:t>
            </a:r>
            <a:r>
              <a:rPr lang="fr-FR" sz="1700" dirty="0" smtClean="0"/>
              <a:t> erreur de charge)</a:t>
            </a:r>
          </a:p>
          <a:p>
            <a:pPr lvl="2"/>
            <a:r>
              <a:rPr lang="fr-FR" sz="1700" dirty="0" smtClean="0"/>
              <a:t>Le dispositif de transmission de données change le signal (atténuation)</a:t>
            </a:r>
          </a:p>
          <a:p>
            <a:pPr lvl="2"/>
            <a:r>
              <a:rPr lang="fr-FR" sz="1700" dirty="0" smtClean="0"/>
              <a:t>Observation humaine (parallaxe) </a:t>
            </a:r>
          </a:p>
          <a:p>
            <a:pPr marL="457200" lvl="1" indent="0">
              <a:buNone/>
            </a:pPr>
            <a:endParaRPr lang="fr-FR" sz="1600" dirty="0" smtClean="0">
              <a:sym typeface="Wingdings" pitchFamily="2" charset="2"/>
            </a:endParaRPr>
          </a:p>
          <a:p>
            <a:pPr lvl="1"/>
            <a:r>
              <a:rPr lang="fr-FR" sz="1700" dirty="0" smtClean="0">
                <a:sym typeface="Wingdings" pitchFamily="2" charset="2"/>
              </a:rPr>
              <a:t>Erreurs systématiques peuvent être corrigées par des méthodes de compensation (contre réaction, filtrage, connexion en pont …)</a:t>
            </a:r>
          </a:p>
          <a:p>
            <a:pPr marL="457200" lvl="1" indent="0">
              <a:buNone/>
            </a:pPr>
            <a:endParaRPr lang="fr-FR" sz="1700" dirty="0" smtClean="0">
              <a:sym typeface="Wingdings" pitchFamily="2" charset="2"/>
            </a:endParaRPr>
          </a:p>
          <a:p>
            <a:pPr lvl="1"/>
            <a:r>
              <a:rPr lang="fr-FR" sz="1700" dirty="0" smtClean="0">
                <a:sym typeface="Wingdings" pitchFamily="2" charset="2"/>
              </a:rPr>
              <a:t>Erreurs aléatoires</a:t>
            </a:r>
          </a:p>
          <a:p>
            <a:pPr lvl="2"/>
            <a:r>
              <a:rPr lang="fr-FR" sz="1700" dirty="0" smtClean="0">
                <a:sym typeface="Wingdings" pitchFamily="2" charset="2"/>
              </a:rPr>
              <a:t>Également appelé « bruit »: un signal qui ne contient (transporte) aucune information sur la mesure</a:t>
            </a:r>
          </a:p>
          <a:p>
            <a:pPr lvl="2"/>
            <a:r>
              <a:rPr lang="fr-FR" sz="1700" dirty="0" smtClean="0">
                <a:sym typeface="Wingdings" pitchFamily="2" charset="2"/>
              </a:rPr>
              <a:t>Source des erreurs:</a:t>
            </a:r>
          </a:p>
          <a:p>
            <a:pPr lvl="3"/>
            <a:r>
              <a:rPr lang="fr-FR" sz="1300" dirty="0" smtClean="0">
                <a:sym typeface="Wingdings" pitchFamily="2" charset="2"/>
              </a:rPr>
              <a:t>Mesurande elle-même ( rugosité de surface</a:t>
            </a:r>
          </a:p>
          <a:p>
            <a:pPr lvl="3"/>
            <a:r>
              <a:rPr lang="fr-FR" sz="1300" dirty="0" smtClean="0">
                <a:sym typeface="Wingdings" pitchFamily="2" charset="2"/>
              </a:rPr>
              <a:t>Bruit environnemental ( bruit d’ambiance détecté par un microphone)</a:t>
            </a:r>
          </a:p>
          <a:p>
            <a:pPr lvl="3"/>
            <a:r>
              <a:rPr lang="fr-FR" sz="1300" dirty="0" smtClean="0">
                <a:sym typeface="Wingdings" pitchFamily="2" charset="2"/>
              </a:rPr>
              <a:t>Bruit de transmission ( 50 Hz par ex.)</a:t>
            </a:r>
          </a:p>
          <a:p>
            <a:pPr lvl="2"/>
            <a:endParaRPr lang="fr-FR" sz="1700" dirty="0" smtClean="0">
              <a:sym typeface="Wingdings" pitchFamily="2" charset="2"/>
            </a:endParaRPr>
          </a:p>
          <a:p>
            <a:pPr lvl="2"/>
            <a:r>
              <a:rPr lang="fr-FR" sz="1700" dirty="0" smtClean="0">
                <a:sym typeface="Wingdings" pitchFamily="2" charset="2"/>
              </a:rPr>
              <a:t>Le rapport signal à (sur) bruit (SNR) devrait être &gt;&gt;1</a:t>
            </a:r>
          </a:p>
          <a:p>
            <a:pPr lvl="3"/>
            <a:r>
              <a:rPr lang="fr-FR" sz="1300" dirty="0" smtClean="0">
                <a:sym typeface="Wingdings" pitchFamily="2" charset="2"/>
              </a:rPr>
              <a:t>Avec du filtrage, on peut arriver à détecter / interpréter un signal à faible SNR</a:t>
            </a:r>
          </a:p>
          <a:p>
            <a:pPr lvl="3"/>
            <a:endParaRPr lang="fr-FR" sz="800" dirty="0" smtClean="0"/>
          </a:p>
          <a:p>
            <a:pPr lvl="2"/>
            <a:endParaRPr lang="fr-FR" sz="1400" dirty="0" smtClean="0"/>
          </a:p>
          <a:p>
            <a:pPr lvl="2"/>
            <a:endParaRPr lang="fr-FR" sz="1200" dirty="0" smtClean="0"/>
          </a:p>
          <a:p>
            <a:pPr lvl="3"/>
            <a:endParaRPr lang="fr-FR" sz="1000" dirty="0" smtClean="0"/>
          </a:p>
          <a:p>
            <a:pPr marL="914400" lvl="2" indent="0">
              <a:buNone/>
            </a:pPr>
            <a:endParaRPr lang="fr-FR" sz="2000" dirty="0" smtClean="0"/>
          </a:p>
          <a:p>
            <a:endParaRPr lang="fr-FR" sz="2000" dirty="0"/>
          </a:p>
          <a:p>
            <a:pPr lvl="1"/>
            <a:endParaRPr lang="fr-FR" sz="1600" dirty="0" smtClean="0"/>
          </a:p>
          <a:p>
            <a:pPr lvl="1"/>
            <a:endParaRPr lang="fr-FR" sz="1600" dirty="0"/>
          </a:p>
          <a:p>
            <a:pPr lvl="1"/>
            <a:endParaRPr lang="fr-FR" sz="1600" dirty="0" smtClean="0"/>
          </a:p>
          <a:p>
            <a:pPr lvl="1"/>
            <a:endParaRPr lang="fr-FR" sz="1600" dirty="0" smtClean="0"/>
          </a:p>
          <a:p>
            <a:pPr lvl="1"/>
            <a:endParaRPr lang="fr-FR" sz="1700" dirty="0" smtClean="0"/>
          </a:p>
          <a:p>
            <a:pPr lvl="1"/>
            <a:endParaRPr lang="fr-FR" dirty="0"/>
          </a:p>
        </p:txBody>
      </p:sp>
      <p:sp>
        <p:nvSpPr>
          <p:cNvPr id="4" name="Titre 1"/>
          <p:cNvSpPr>
            <a:spLocks noGrp="1"/>
          </p:cNvSpPr>
          <p:nvPr>
            <p:ph type="title"/>
          </p:nvPr>
        </p:nvSpPr>
        <p:spPr/>
        <p:txBody>
          <a:bodyPr>
            <a:normAutofit/>
          </a:bodyPr>
          <a:lstStyle/>
          <a:p>
            <a:r>
              <a:rPr lang="fr-FR" sz="2800" dirty="0" smtClean="0"/>
              <a:t>Fidélité &amp; Erreurs</a:t>
            </a:r>
            <a:endParaRPr lang="fr-FR" sz="2800" dirty="0"/>
          </a:p>
        </p:txBody>
      </p:sp>
    </p:spTree>
    <p:extLst>
      <p:ext uri="{BB962C8B-B14F-4D97-AF65-F5344CB8AC3E}">
        <p14:creationId xmlns:p14="http://schemas.microsoft.com/office/powerpoint/2010/main" val="3177649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1"/>
          <p:cNvSpPr>
            <a:spLocks noChangeArrowheads="1"/>
          </p:cNvSpPr>
          <p:nvPr/>
        </p:nvSpPr>
        <p:spPr bwMode="auto">
          <a:xfrm>
            <a:off x="0" y="0"/>
            <a:ext cx="9144000" cy="8366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39939" name="Text Box 4"/>
          <p:cNvSpPr txBox="1">
            <a:spLocks noChangeArrowheads="1"/>
          </p:cNvSpPr>
          <p:nvPr/>
        </p:nvSpPr>
        <p:spPr bwMode="auto">
          <a:xfrm>
            <a:off x="2206625" y="173038"/>
            <a:ext cx="55800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b="1">
                <a:solidFill>
                  <a:schemeClr val="accent2"/>
                </a:solidFill>
              </a:rPr>
              <a:t>Caractéristiques métrologiques</a:t>
            </a:r>
          </a:p>
        </p:txBody>
      </p:sp>
      <p:sp>
        <p:nvSpPr>
          <p:cNvPr id="39940" name="ZoneTexte 5"/>
          <p:cNvSpPr txBox="1">
            <a:spLocks noChangeArrowheads="1"/>
          </p:cNvSpPr>
          <p:nvPr/>
        </p:nvSpPr>
        <p:spPr bwMode="auto">
          <a:xfrm>
            <a:off x="395288" y="1052513"/>
            <a:ext cx="1352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1">
                <a:solidFill>
                  <a:srgbClr val="FF0000"/>
                </a:solidFill>
              </a:rPr>
              <a:t>Hystérésis</a:t>
            </a:r>
          </a:p>
        </p:txBody>
      </p:sp>
      <p:sp>
        <p:nvSpPr>
          <p:cNvPr id="39941" name="Rectangle 1"/>
          <p:cNvSpPr>
            <a:spLocks noChangeArrowheads="1"/>
          </p:cNvSpPr>
          <p:nvPr/>
        </p:nvSpPr>
        <p:spPr bwMode="auto">
          <a:xfrm>
            <a:off x="395288" y="1422400"/>
            <a:ext cx="8569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a:t>Il y a phénomène d'hystérésis lorsque le résultat de la mesure dépend de la </a:t>
            </a:r>
            <a:r>
              <a:rPr lang="fr-FR" altLang="fr-FR" sz="1800" u="sng"/>
              <a:t>précédente mesure</a:t>
            </a:r>
            <a:r>
              <a:rPr lang="fr-FR" altLang="fr-FR" sz="1800"/>
              <a:t>.</a:t>
            </a:r>
          </a:p>
          <a:p>
            <a:pPr>
              <a:spcBef>
                <a:spcPct val="0"/>
              </a:spcBef>
              <a:buFontTx/>
              <a:buNone/>
            </a:pPr>
            <a:r>
              <a:rPr lang="fr-FR" altLang="fr-FR" sz="1800"/>
              <a:t>Certains capteurs ne retournent pas la même valeur de sortie, pour une même valeur du mesurande (cycle croissant ou décroissant)  </a:t>
            </a:r>
          </a:p>
        </p:txBody>
      </p:sp>
      <p:pic>
        <p:nvPicPr>
          <p:cNvPr id="39942"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3663" y="2744788"/>
            <a:ext cx="38766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ZoneTexte 3"/>
          <p:cNvSpPr txBox="1">
            <a:spLocks noChangeArrowheads="1"/>
          </p:cNvSpPr>
          <p:nvPr/>
        </p:nvSpPr>
        <p:spPr bwMode="auto">
          <a:xfrm>
            <a:off x="863600" y="5589588"/>
            <a:ext cx="7580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a:t>L’hystérésis est la différence maximale entre les deux valeurs de sorties </a:t>
            </a:r>
          </a:p>
        </p:txBody>
      </p:sp>
    </p:spTree>
    <p:extLst>
      <p:ext uri="{BB962C8B-B14F-4D97-AF65-F5344CB8AC3E}">
        <p14:creationId xmlns:p14="http://schemas.microsoft.com/office/powerpoint/2010/main" val="4017548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ChangeArrowheads="1"/>
          </p:cNvSpPr>
          <p:nvPr/>
        </p:nvSpPr>
        <p:spPr bwMode="auto">
          <a:xfrm>
            <a:off x="0" y="0"/>
            <a:ext cx="9144000" cy="8366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40963" name="Text Box 4"/>
          <p:cNvSpPr txBox="1">
            <a:spLocks noChangeArrowheads="1"/>
          </p:cNvSpPr>
          <p:nvPr/>
        </p:nvSpPr>
        <p:spPr bwMode="auto">
          <a:xfrm>
            <a:off x="2206625" y="173038"/>
            <a:ext cx="55800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b="1">
                <a:solidFill>
                  <a:schemeClr val="accent2"/>
                </a:solidFill>
              </a:rPr>
              <a:t>Caractéristiques métrologiques</a:t>
            </a:r>
          </a:p>
        </p:txBody>
      </p:sp>
      <p:sp>
        <p:nvSpPr>
          <p:cNvPr id="40964" name="ZoneTexte 5"/>
          <p:cNvSpPr txBox="1">
            <a:spLocks noChangeArrowheads="1"/>
          </p:cNvSpPr>
          <p:nvPr/>
        </p:nvSpPr>
        <p:spPr bwMode="auto">
          <a:xfrm>
            <a:off x="395288" y="1052513"/>
            <a:ext cx="1211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1">
                <a:solidFill>
                  <a:srgbClr val="FF0000"/>
                </a:solidFill>
              </a:rPr>
              <a:t>Linéarité</a:t>
            </a:r>
            <a:r>
              <a:rPr lang="fr-FR" altLang="fr-FR" sz="1800">
                <a:solidFill>
                  <a:srgbClr val="FF0000"/>
                </a:solidFill>
              </a:rPr>
              <a:t> </a:t>
            </a:r>
          </a:p>
        </p:txBody>
      </p:sp>
      <p:pic>
        <p:nvPicPr>
          <p:cNvPr id="4096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1628775"/>
            <a:ext cx="38877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385504" y="4557126"/>
            <a:ext cx="8872942" cy="2308324"/>
          </a:xfrm>
          <a:prstGeom prst="rect">
            <a:avLst/>
          </a:prstGeom>
          <a:noFill/>
        </p:spPr>
        <p:txBody>
          <a:bodyPr wrap="none">
            <a:spAutoFit/>
          </a:bodyPr>
          <a:lstStyle/>
          <a:p>
            <a:pPr marL="285750" indent="-285750">
              <a:buFontTx/>
              <a:buChar char="-"/>
              <a:defRPr/>
            </a:pPr>
            <a:r>
              <a:rPr lang="fr-FR" dirty="0">
                <a:latin typeface="Arial" panose="020B0604020202020204" pitchFamily="34" charset="0"/>
              </a:rPr>
              <a:t>Écart de linéarité : c’est le </a:t>
            </a:r>
            <a:r>
              <a:rPr lang="fr-FR" u="sng" dirty="0">
                <a:latin typeface="Arial" panose="020B0604020202020204" pitchFamily="34" charset="0"/>
              </a:rPr>
              <a:t>plus grand écart </a:t>
            </a:r>
            <a:r>
              <a:rPr lang="fr-FR" dirty="0">
                <a:latin typeface="Arial" panose="020B0604020202020204" pitchFamily="34" charset="0"/>
              </a:rPr>
              <a:t>sur l’étendue de mesure entre la</a:t>
            </a:r>
          </a:p>
          <a:p>
            <a:pPr>
              <a:defRPr/>
            </a:pPr>
            <a:r>
              <a:rPr lang="fr-FR" dirty="0">
                <a:latin typeface="Arial" panose="020B0604020202020204" pitchFamily="34" charset="0"/>
              </a:rPr>
              <a:t> 		     caractéristique réelle et son approximation linéaire </a:t>
            </a:r>
          </a:p>
          <a:p>
            <a:pPr>
              <a:defRPr/>
            </a:pPr>
            <a:r>
              <a:rPr lang="fr-FR" dirty="0">
                <a:latin typeface="Arial" panose="020B0604020202020204" pitchFamily="34" charset="0"/>
              </a:rPr>
              <a:t>				</a:t>
            </a:r>
            <a:r>
              <a:rPr lang="fr-FR" dirty="0">
                <a:latin typeface="Arial" panose="020B0604020202020204" pitchFamily="34" charset="0"/>
                <a:sym typeface="Symbol" panose="05050102010706020507" pitchFamily="18" charset="2"/>
              </a:rPr>
              <a:t>s = max (</a:t>
            </a:r>
            <a:r>
              <a:rPr lang="fr-FR" dirty="0" err="1">
                <a:latin typeface="Arial" panose="020B0604020202020204" pitchFamily="34" charset="0"/>
                <a:sym typeface="Symbol" panose="05050102010706020507" pitchFamily="18" charset="2"/>
              </a:rPr>
              <a:t>S</a:t>
            </a:r>
            <a:r>
              <a:rPr lang="fr-FR" baseline="-25000" dirty="0" err="1">
                <a:latin typeface="Arial" panose="020B0604020202020204" pitchFamily="34" charset="0"/>
                <a:sym typeface="Symbol" panose="05050102010706020507" pitchFamily="18" charset="2"/>
              </a:rPr>
              <a:t>c</a:t>
            </a:r>
            <a:r>
              <a:rPr lang="fr-FR" dirty="0">
                <a:latin typeface="Arial" panose="020B0604020202020204" pitchFamily="34" charset="0"/>
                <a:sym typeface="Symbol" panose="05050102010706020507" pitchFamily="18" charset="2"/>
              </a:rPr>
              <a:t> – </a:t>
            </a:r>
            <a:r>
              <a:rPr lang="fr-FR" dirty="0" err="1">
                <a:latin typeface="Arial" panose="020B0604020202020204" pitchFamily="34" charset="0"/>
                <a:sym typeface="Symbol" panose="05050102010706020507" pitchFamily="18" charset="2"/>
              </a:rPr>
              <a:t>S</a:t>
            </a:r>
            <a:r>
              <a:rPr lang="fr-FR" baseline="-25000" dirty="0" err="1">
                <a:latin typeface="Arial" panose="020B0604020202020204" pitchFamily="34" charset="0"/>
                <a:sym typeface="Symbol" panose="05050102010706020507" pitchFamily="18" charset="2"/>
              </a:rPr>
              <a:t>c,lin</a:t>
            </a:r>
            <a:r>
              <a:rPr lang="fr-FR" dirty="0">
                <a:latin typeface="Arial" panose="020B0604020202020204" pitchFamily="34" charset="0"/>
                <a:sym typeface="Symbol" panose="05050102010706020507" pitchFamily="18" charset="2"/>
              </a:rPr>
              <a:t>)</a:t>
            </a:r>
          </a:p>
          <a:p>
            <a:pPr>
              <a:defRPr/>
            </a:pPr>
            <a:endParaRPr lang="fr-FR" dirty="0">
              <a:latin typeface="Arial" panose="020B0604020202020204" pitchFamily="34" charset="0"/>
              <a:sym typeface="Symbol" panose="05050102010706020507" pitchFamily="18" charset="2"/>
            </a:endParaRPr>
          </a:p>
          <a:p>
            <a:pPr marL="285750" indent="-285750">
              <a:buFontTx/>
              <a:buChar char="-"/>
              <a:defRPr/>
            </a:pPr>
            <a:r>
              <a:rPr lang="fr-FR" dirty="0">
                <a:latin typeface="Arial" panose="020B0604020202020204" pitchFamily="34" charset="0"/>
                <a:sym typeface="Symbol" panose="05050102010706020507" pitchFamily="18" charset="2"/>
              </a:rPr>
              <a:t>Erreur de linéarité : c’est l’écart de </a:t>
            </a:r>
            <a:r>
              <a:rPr lang="fr-FR" u="sng" dirty="0">
                <a:latin typeface="Arial" panose="020B0604020202020204" pitchFamily="34" charset="0"/>
                <a:sym typeface="Symbol" panose="05050102010706020507" pitchFamily="18" charset="2"/>
              </a:rPr>
              <a:t>linéarité normalisé </a:t>
            </a:r>
            <a:r>
              <a:rPr lang="fr-FR" dirty="0">
                <a:latin typeface="Arial" panose="020B0604020202020204" pitchFamily="34" charset="0"/>
                <a:sym typeface="Symbol" panose="05050102010706020507" pitchFamily="18" charset="2"/>
              </a:rPr>
              <a:t>à l’excursion de la grandeur </a:t>
            </a:r>
          </a:p>
          <a:p>
            <a:pPr lvl="5">
              <a:defRPr/>
            </a:pPr>
            <a:r>
              <a:rPr lang="fr-FR" dirty="0">
                <a:latin typeface="Arial" panose="020B0604020202020204" pitchFamily="34" charset="0"/>
                <a:sym typeface="Symbol" panose="05050102010706020507" pitchFamily="18" charset="2"/>
              </a:rPr>
              <a:t>de sortie du capteur</a:t>
            </a:r>
          </a:p>
          <a:p>
            <a:pPr lvl="5">
              <a:defRPr/>
            </a:pPr>
            <a:r>
              <a:rPr lang="fr-FR" dirty="0">
                <a:latin typeface="Arial" panose="020B0604020202020204" pitchFamily="34" charset="0"/>
                <a:sym typeface="Symbol" panose="05050102010706020507" pitchFamily="18" charset="2"/>
              </a:rPr>
              <a:t>		 = s /(max(</a:t>
            </a:r>
            <a:r>
              <a:rPr lang="fr-FR" dirty="0" err="1">
                <a:latin typeface="Arial" panose="020B0604020202020204" pitchFamily="34" charset="0"/>
                <a:sym typeface="Symbol" panose="05050102010706020507" pitchFamily="18" charset="2"/>
              </a:rPr>
              <a:t>S</a:t>
            </a:r>
            <a:r>
              <a:rPr lang="fr-FR" baseline="-25000" dirty="0" err="1">
                <a:latin typeface="Arial" panose="020B0604020202020204" pitchFamily="34" charset="0"/>
                <a:sym typeface="Symbol" panose="05050102010706020507" pitchFamily="18" charset="2"/>
              </a:rPr>
              <a:t>c</a:t>
            </a:r>
            <a:r>
              <a:rPr lang="fr-FR" dirty="0">
                <a:latin typeface="Arial" panose="020B0604020202020204" pitchFamily="34" charset="0"/>
                <a:sym typeface="Symbol" panose="05050102010706020507" pitchFamily="18" charset="2"/>
              </a:rPr>
              <a:t>) – min(</a:t>
            </a:r>
            <a:r>
              <a:rPr lang="fr-FR" dirty="0" err="1">
                <a:latin typeface="Arial" panose="020B0604020202020204" pitchFamily="34" charset="0"/>
                <a:sym typeface="Symbol" panose="05050102010706020507" pitchFamily="18" charset="2"/>
              </a:rPr>
              <a:t>S</a:t>
            </a:r>
            <a:r>
              <a:rPr lang="fr-FR" baseline="-25000" dirty="0" err="1">
                <a:latin typeface="Arial" panose="020B0604020202020204" pitchFamily="34" charset="0"/>
                <a:sym typeface="Symbol" panose="05050102010706020507" pitchFamily="18" charset="2"/>
              </a:rPr>
              <a:t>c</a:t>
            </a:r>
            <a:r>
              <a:rPr lang="fr-FR" dirty="0">
                <a:latin typeface="Arial" panose="020B0604020202020204" pitchFamily="34" charset="0"/>
                <a:sym typeface="Symbol" panose="05050102010706020507" pitchFamily="18" charset="2"/>
              </a:rPr>
              <a:t>))</a:t>
            </a:r>
            <a:endParaRPr lang="fr-FR" dirty="0">
              <a:latin typeface="Arial" panose="020B0604020202020204" pitchFamily="34" charset="0"/>
            </a:endParaRPr>
          </a:p>
          <a:p>
            <a:pPr>
              <a:defRPr/>
            </a:pPr>
            <a:r>
              <a:rPr lang="fr-FR" dirty="0">
                <a:latin typeface="Arial" panose="020B0604020202020204" pitchFamily="34" charset="0"/>
              </a:rPr>
              <a:t> </a:t>
            </a:r>
          </a:p>
        </p:txBody>
      </p:sp>
    </p:spTree>
    <p:extLst>
      <p:ext uri="{BB962C8B-B14F-4D97-AF65-F5344CB8AC3E}">
        <p14:creationId xmlns:p14="http://schemas.microsoft.com/office/powerpoint/2010/main" val="2956800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p:cNvSpPr>
            <a:spLocks noChangeArrowheads="1"/>
          </p:cNvSpPr>
          <p:nvPr/>
        </p:nvSpPr>
        <p:spPr bwMode="auto">
          <a:xfrm>
            <a:off x="0" y="0"/>
            <a:ext cx="9144000" cy="8366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41987" name="Text Box 4"/>
          <p:cNvSpPr txBox="1">
            <a:spLocks noChangeArrowheads="1"/>
          </p:cNvSpPr>
          <p:nvPr/>
        </p:nvSpPr>
        <p:spPr bwMode="auto">
          <a:xfrm>
            <a:off x="2206625" y="173038"/>
            <a:ext cx="55800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2800" b="1">
                <a:solidFill>
                  <a:schemeClr val="accent2"/>
                </a:solidFill>
              </a:rPr>
              <a:t>Caractéristiques métrologiques</a:t>
            </a:r>
          </a:p>
        </p:txBody>
      </p:sp>
      <p:sp>
        <p:nvSpPr>
          <p:cNvPr id="41988" name="ZoneTexte 5"/>
          <p:cNvSpPr txBox="1">
            <a:spLocks noChangeArrowheads="1"/>
          </p:cNvSpPr>
          <p:nvPr/>
        </p:nvSpPr>
        <p:spPr bwMode="auto">
          <a:xfrm>
            <a:off x="395288" y="10525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b="1">
                <a:solidFill>
                  <a:srgbClr val="FF0000"/>
                </a:solidFill>
              </a:rPr>
              <a:t>Dérive thermique </a:t>
            </a:r>
          </a:p>
        </p:txBody>
      </p:sp>
      <p:sp>
        <p:nvSpPr>
          <p:cNvPr id="41989" name="Rectangle 6"/>
          <p:cNvSpPr>
            <a:spLocks noChangeArrowheads="1"/>
          </p:cNvSpPr>
          <p:nvPr/>
        </p:nvSpPr>
        <p:spPr bwMode="auto">
          <a:xfrm>
            <a:off x="622300" y="1520825"/>
            <a:ext cx="7164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a:t>La température influence souvent la caractéristique d'un capteur. Les </a:t>
            </a:r>
          </a:p>
          <a:p>
            <a:pPr>
              <a:spcBef>
                <a:spcPct val="0"/>
              </a:spcBef>
              <a:buFontTx/>
              <a:buNone/>
            </a:pPr>
            <a:r>
              <a:rPr lang="fr-FR" altLang="fr-FR" sz="1800"/>
              <a:t>paramètres susceptibles d'être modifiés sont  : la sensibilité et l’offset ou zéro.</a:t>
            </a:r>
          </a:p>
          <a:p>
            <a:pPr>
              <a:spcBef>
                <a:spcPct val="0"/>
              </a:spcBef>
              <a:buFontTx/>
              <a:buNone/>
            </a:pPr>
            <a:endParaRPr lang="fr-FR" altLang="fr-FR" sz="1800"/>
          </a:p>
        </p:txBody>
      </p:sp>
      <p:pic>
        <p:nvPicPr>
          <p:cNvPr id="41990"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2719388"/>
            <a:ext cx="3279775"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ZoneTexte 8"/>
          <p:cNvSpPr txBox="1">
            <a:spLocks noChangeArrowheads="1"/>
          </p:cNvSpPr>
          <p:nvPr/>
        </p:nvSpPr>
        <p:spPr bwMode="auto">
          <a:xfrm>
            <a:off x="971550" y="5445125"/>
            <a:ext cx="7729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800"/>
              <a:t>Une variation </a:t>
            </a:r>
            <a:r>
              <a:rPr lang="fr-FR" altLang="fr-FR" sz="1800" u="sng">
                <a:sym typeface="Symbol" pitchFamily="18" charset="2"/>
              </a:rPr>
              <a:t>T </a:t>
            </a:r>
            <a:r>
              <a:rPr lang="fr-FR" altLang="fr-FR" sz="1800">
                <a:sym typeface="Symbol" pitchFamily="18" charset="2"/>
              </a:rPr>
              <a:t>de la température entrainera une erreur de mesure y</a:t>
            </a:r>
            <a:r>
              <a:rPr lang="fr-FR" altLang="fr-FR" sz="1800" baseline="-25000">
                <a:sym typeface="Symbol" pitchFamily="18" charset="2"/>
              </a:rPr>
              <a:t>T </a:t>
            </a:r>
            <a:r>
              <a:rPr lang="fr-FR" altLang="fr-FR" sz="1800">
                <a:sym typeface="Symbol" pitchFamily="18" charset="2"/>
              </a:rPr>
              <a:t> </a:t>
            </a:r>
            <a:endParaRPr lang="fr-FR" altLang="fr-FR" sz="1800"/>
          </a:p>
        </p:txBody>
      </p:sp>
    </p:spTree>
    <p:extLst>
      <p:ext uri="{BB962C8B-B14F-4D97-AF65-F5344CB8AC3E}">
        <p14:creationId xmlns:p14="http://schemas.microsoft.com/office/powerpoint/2010/main" val="983934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106119"/>
            <a:ext cx="88106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457200" y="1340768"/>
            <a:ext cx="8075240" cy="4853136"/>
          </a:xfrm>
        </p:spPr>
        <p:txBody>
          <a:bodyPr>
            <a:normAutofit/>
          </a:bodyPr>
          <a:lstStyle/>
          <a:p>
            <a:r>
              <a:rPr lang="fr-FR" sz="2000" dirty="0" smtClean="0"/>
              <a:t>La réponse du capteur à une entrée variable est différente de celle affichée lorsque les signaux d’entrée sont constants</a:t>
            </a:r>
          </a:p>
          <a:p>
            <a:endParaRPr lang="fr-FR" sz="2000" dirty="0" smtClean="0"/>
          </a:p>
          <a:p>
            <a:r>
              <a:rPr lang="fr-FR" sz="2000" dirty="0" smtClean="0"/>
              <a:t>Origine: présence d’éléments STOCKANT DE L’ENERGIE</a:t>
            </a:r>
          </a:p>
          <a:p>
            <a:pPr lvl="1"/>
            <a:r>
              <a:rPr lang="fr-FR" sz="1600" dirty="0" smtClean="0"/>
              <a:t>Inertie: masse, inductances</a:t>
            </a:r>
          </a:p>
          <a:p>
            <a:pPr lvl="1"/>
            <a:r>
              <a:rPr lang="fr-FR" sz="1600" dirty="0" smtClean="0"/>
              <a:t>Capacité: électrique, thermique</a:t>
            </a:r>
          </a:p>
          <a:p>
            <a:pPr lvl="1"/>
            <a:endParaRPr lang="fr-FR" sz="1600" dirty="0" smtClean="0"/>
          </a:p>
          <a:p>
            <a:r>
              <a:rPr lang="fr-FR" sz="2000" dirty="0" smtClean="0"/>
              <a:t>Les caractéristiques dynamiques sont déterminées en analysant la réponse du capteur à une famille de signal d’entrée</a:t>
            </a:r>
          </a:p>
          <a:p>
            <a:pPr lvl="1"/>
            <a:r>
              <a:rPr lang="fr-FR" sz="1600" dirty="0" smtClean="0"/>
              <a:t>Échelon, marche, rampe, sinusoïdal, bruit blanc</a:t>
            </a:r>
          </a:p>
          <a:p>
            <a:pPr marL="400050" lvl="2" indent="0">
              <a:buNone/>
            </a:pPr>
            <a:endParaRPr lang="fr-FR" sz="1600" dirty="0" smtClean="0"/>
          </a:p>
          <a:p>
            <a:pPr lvl="1"/>
            <a:endParaRPr lang="fr-FR" sz="1700" dirty="0" smtClean="0"/>
          </a:p>
          <a:p>
            <a:pPr marL="457200" lvl="1" indent="0">
              <a:buNone/>
            </a:pPr>
            <a:endParaRPr lang="fr-FR" sz="1600" dirty="0" smtClean="0">
              <a:sym typeface="Wingdings" pitchFamily="2" charset="2"/>
            </a:endParaRPr>
          </a:p>
          <a:p>
            <a:pPr lvl="3"/>
            <a:endParaRPr lang="fr-FR" sz="800" dirty="0" smtClean="0"/>
          </a:p>
          <a:p>
            <a:pPr lvl="2"/>
            <a:endParaRPr lang="fr-FR" sz="1400" dirty="0" smtClean="0"/>
          </a:p>
          <a:p>
            <a:pPr lvl="2"/>
            <a:endParaRPr lang="fr-FR" sz="1200" dirty="0" smtClean="0"/>
          </a:p>
          <a:p>
            <a:pPr lvl="3"/>
            <a:endParaRPr lang="fr-FR" sz="1000" dirty="0" smtClean="0"/>
          </a:p>
          <a:p>
            <a:pPr marL="914400" lvl="2" indent="0">
              <a:buNone/>
            </a:pPr>
            <a:endParaRPr lang="fr-FR" sz="2000" dirty="0" smtClean="0"/>
          </a:p>
          <a:p>
            <a:endParaRPr lang="fr-FR" sz="2000" dirty="0"/>
          </a:p>
          <a:p>
            <a:pPr lvl="1"/>
            <a:endParaRPr lang="fr-FR" sz="1600" dirty="0" smtClean="0"/>
          </a:p>
          <a:p>
            <a:pPr lvl="1"/>
            <a:endParaRPr lang="fr-FR" sz="1600" dirty="0"/>
          </a:p>
          <a:p>
            <a:pPr lvl="1"/>
            <a:endParaRPr lang="fr-FR" sz="1600" dirty="0" smtClean="0"/>
          </a:p>
          <a:p>
            <a:pPr lvl="1"/>
            <a:endParaRPr lang="fr-FR" sz="1600" dirty="0" smtClean="0"/>
          </a:p>
          <a:p>
            <a:pPr lvl="1"/>
            <a:endParaRPr lang="fr-FR" sz="1700" dirty="0" smtClean="0"/>
          </a:p>
          <a:p>
            <a:pPr lvl="1"/>
            <a:endParaRPr lang="fr-FR" dirty="0"/>
          </a:p>
        </p:txBody>
      </p:sp>
      <p:sp>
        <p:nvSpPr>
          <p:cNvPr id="4" name="Titre 1"/>
          <p:cNvSpPr>
            <a:spLocks noGrp="1"/>
          </p:cNvSpPr>
          <p:nvPr>
            <p:ph type="title"/>
          </p:nvPr>
        </p:nvSpPr>
        <p:spPr/>
        <p:txBody>
          <a:bodyPr>
            <a:normAutofit/>
          </a:bodyPr>
          <a:lstStyle/>
          <a:p>
            <a:r>
              <a:rPr lang="fr-FR" sz="2800" dirty="0" smtClean="0"/>
              <a:t>Caractéristiques dynamiques des capteurs</a:t>
            </a:r>
            <a:endParaRPr lang="fr-FR" sz="2800" dirty="0"/>
          </a:p>
        </p:txBody>
      </p:sp>
    </p:spTree>
    <p:extLst>
      <p:ext uri="{BB962C8B-B14F-4D97-AF65-F5344CB8AC3E}">
        <p14:creationId xmlns:p14="http://schemas.microsoft.com/office/powerpoint/2010/main" val="1618906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44824"/>
            <a:ext cx="8075240" cy="3600400"/>
          </a:xfrm>
        </p:spPr>
        <p:txBody>
          <a:bodyPr>
            <a:normAutofit/>
          </a:bodyPr>
          <a:lstStyle/>
          <a:p>
            <a:r>
              <a:rPr lang="fr-FR" sz="2000" dirty="0" smtClean="0"/>
              <a:t>Erreurs dynamiques:</a:t>
            </a:r>
          </a:p>
          <a:p>
            <a:pPr lvl="1"/>
            <a:r>
              <a:rPr lang="fr-FR" sz="1600" dirty="0" smtClean="0"/>
              <a:t> différence entre la valeur indiquée et la vraie valeur de la quantité mesurée, lorsque l’erreur statique est zéro. Cela traduit LA DIFFERENCE  entre la réponse du capteur à la même grandeur d’entrée dépendant si l’entrée est</a:t>
            </a:r>
            <a:r>
              <a:rPr lang="fr-FR" sz="2000" dirty="0"/>
              <a:t> </a:t>
            </a:r>
            <a:r>
              <a:rPr lang="fr-FR" sz="2000" dirty="0" smtClean="0"/>
              <a:t>CONSTANTE ou VARIABLE DANSLE TEMPS</a:t>
            </a:r>
            <a:endParaRPr lang="fr-FR" sz="1600" dirty="0" smtClean="0"/>
          </a:p>
          <a:p>
            <a:pPr lvl="1"/>
            <a:endParaRPr lang="fr-FR" sz="1600" dirty="0" smtClean="0"/>
          </a:p>
          <a:p>
            <a:r>
              <a:rPr lang="fr-FR" sz="2000" dirty="0" smtClean="0"/>
              <a:t>Vitesse de réponse / temps de réponse: </a:t>
            </a:r>
          </a:p>
          <a:p>
            <a:pPr lvl="1"/>
            <a:r>
              <a:rPr lang="fr-FR" sz="1600" dirty="0" smtClean="0"/>
              <a:t>Indique la rapidité du système de mesures en réaction à une entrée variable. Un délai entre l’entrée appliquée et la sortie correspondante est compréhensible, acceptable d’un point de vue mesures. Mais si le capteur fait partie d’un système de contrôle (automatisme), ce délai peut ENTRAINER/INDUIRE DES OSCILLATIONS.</a:t>
            </a:r>
          </a:p>
          <a:p>
            <a:pPr marL="400050" lvl="2" indent="0">
              <a:buNone/>
            </a:pPr>
            <a:endParaRPr lang="fr-FR" sz="1600" dirty="0" smtClean="0"/>
          </a:p>
          <a:p>
            <a:pPr lvl="1"/>
            <a:endParaRPr lang="fr-FR" sz="1700" dirty="0" smtClean="0"/>
          </a:p>
          <a:p>
            <a:pPr marL="457200" lvl="1" indent="0">
              <a:buNone/>
            </a:pPr>
            <a:endParaRPr lang="fr-FR" sz="1600" dirty="0" smtClean="0">
              <a:sym typeface="Wingdings" pitchFamily="2" charset="2"/>
            </a:endParaRPr>
          </a:p>
          <a:p>
            <a:pPr lvl="3"/>
            <a:endParaRPr lang="fr-FR" sz="800" dirty="0" smtClean="0"/>
          </a:p>
          <a:p>
            <a:pPr lvl="2"/>
            <a:endParaRPr lang="fr-FR" sz="1400" dirty="0" smtClean="0"/>
          </a:p>
          <a:p>
            <a:pPr lvl="2"/>
            <a:endParaRPr lang="fr-FR" sz="1200" dirty="0" smtClean="0"/>
          </a:p>
          <a:p>
            <a:pPr lvl="3"/>
            <a:endParaRPr lang="fr-FR" sz="1000" dirty="0" smtClean="0"/>
          </a:p>
          <a:p>
            <a:pPr marL="914400" lvl="2" indent="0">
              <a:buNone/>
            </a:pPr>
            <a:endParaRPr lang="fr-FR" sz="2000" dirty="0" smtClean="0"/>
          </a:p>
          <a:p>
            <a:endParaRPr lang="fr-FR" sz="2000" dirty="0"/>
          </a:p>
          <a:p>
            <a:pPr lvl="1"/>
            <a:endParaRPr lang="fr-FR" sz="1600" dirty="0" smtClean="0"/>
          </a:p>
          <a:p>
            <a:pPr lvl="1"/>
            <a:endParaRPr lang="fr-FR" sz="1600" dirty="0"/>
          </a:p>
          <a:p>
            <a:pPr lvl="1"/>
            <a:endParaRPr lang="fr-FR" sz="1600" dirty="0" smtClean="0"/>
          </a:p>
          <a:p>
            <a:pPr lvl="1"/>
            <a:endParaRPr lang="fr-FR" sz="1600" dirty="0" smtClean="0"/>
          </a:p>
          <a:p>
            <a:pPr lvl="1"/>
            <a:endParaRPr lang="fr-FR" sz="1700" dirty="0" smtClean="0"/>
          </a:p>
          <a:p>
            <a:pPr lvl="1"/>
            <a:endParaRPr lang="fr-FR" dirty="0"/>
          </a:p>
        </p:txBody>
      </p:sp>
      <p:sp>
        <p:nvSpPr>
          <p:cNvPr id="4" name="Titre 1"/>
          <p:cNvSpPr>
            <a:spLocks noGrp="1"/>
          </p:cNvSpPr>
          <p:nvPr>
            <p:ph type="title"/>
          </p:nvPr>
        </p:nvSpPr>
        <p:spPr/>
        <p:txBody>
          <a:bodyPr>
            <a:normAutofit/>
          </a:bodyPr>
          <a:lstStyle/>
          <a:p>
            <a:r>
              <a:rPr lang="fr-FR" sz="2800" dirty="0" smtClean="0"/>
              <a:t>Caractéristiques dynamiques des capteurs</a:t>
            </a:r>
            <a:endParaRPr lang="fr-FR" sz="2800" dirty="0"/>
          </a:p>
        </p:txBody>
      </p:sp>
    </p:spTree>
    <p:extLst>
      <p:ext uri="{BB962C8B-B14F-4D97-AF65-F5344CB8AC3E}">
        <p14:creationId xmlns:p14="http://schemas.microsoft.com/office/powerpoint/2010/main" val="2140667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457200" y="1600200"/>
                <a:ext cx="8075240" cy="4853136"/>
              </a:xfrm>
            </p:spPr>
            <p:txBody>
              <a:bodyPr>
                <a:normAutofit/>
              </a:bodyPr>
              <a:lstStyle/>
              <a:p>
                <a:r>
                  <a:rPr lang="fr-FR" sz="2000" dirty="0" smtClean="0"/>
                  <a:t>La réponse dynamique est supposée être linéaire. On peut donc la modéliser par une équation différentielle linéaire à coefficients constants</a:t>
                </a:r>
              </a:p>
              <a:p>
                <a:pPr marL="0" indent="0">
                  <a:buNone/>
                </a:pPr>
                <a:endParaRPr lang="fr-FR" sz="2000" dirty="0" smtClean="0"/>
              </a:p>
              <a:p>
                <a:pPr marL="0" indent="0" algn="ctr">
                  <a:buNone/>
                </a:pPr>
                <a14:m>
                  <m:oMath xmlns:m="http://schemas.openxmlformats.org/officeDocument/2006/math">
                    <m:sSub>
                      <m:sSubPr>
                        <m:ctrlPr>
                          <a:rPr lang="fr-FR" sz="2000" b="0" i="1" smtClean="0">
                            <a:latin typeface="Cambria Math"/>
                          </a:rPr>
                        </m:ctrlPr>
                      </m:sSubPr>
                      <m:e>
                        <m:r>
                          <a:rPr lang="fr-FR" sz="2000" b="0" i="1" smtClean="0">
                            <a:latin typeface="Cambria Math"/>
                          </a:rPr>
                          <m:t>𝑎</m:t>
                        </m:r>
                      </m:e>
                      <m:sub>
                        <m:r>
                          <a:rPr lang="fr-FR" sz="2000" b="0" i="1" smtClean="0">
                            <a:latin typeface="Cambria Math"/>
                          </a:rPr>
                          <m:t>𝑘</m:t>
                        </m:r>
                      </m:sub>
                    </m:sSub>
                    <m:f>
                      <m:fPr>
                        <m:ctrlPr>
                          <a:rPr lang="fr-FR" sz="2000" b="0" i="1" smtClean="0">
                            <a:latin typeface="Cambria Math"/>
                          </a:rPr>
                        </m:ctrlPr>
                      </m:fPr>
                      <m:num>
                        <m:sSup>
                          <m:sSupPr>
                            <m:ctrlPr>
                              <a:rPr lang="fr-FR" sz="2000" b="0" i="1" smtClean="0">
                                <a:latin typeface="Cambria Math"/>
                              </a:rPr>
                            </m:ctrlPr>
                          </m:sSupPr>
                          <m:e>
                            <m:r>
                              <a:rPr lang="fr-FR" sz="2000" b="0" i="1" smtClean="0">
                                <a:latin typeface="Cambria Math"/>
                              </a:rPr>
                              <m:t>𝑑</m:t>
                            </m:r>
                          </m:e>
                          <m:sup>
                            <m:r>
                              <a:rPr lang="fr-FR" sz="2000" b="0" i="1" smtClean="0">
                                <a:latin typeface="Cambria Math"/>
                              </a:rPr>
                              <m:t>𝑘</m:t>
                            </m:r>
                          </m:sup>
                        </m:sSup>
                        <m:r>
                          <a:rPr lang="fr-FR" sz="2000" b="0" i="1" smtClean="0">
                            <a:latin typeface="Cambria Math"/>
                          </a:rPr>
                          <m:t>𝑦</m:t>
                        </m:r>
                        <m:r>
                          <a:rPr lang="fr-FR" sz="2000" b="0" i="1" smtClean="0">
                            <a:latin typeface="Cambria Math"/>
                          </a:rPr>
                          <m:t>(</m:t>
                        </m:r>
                        <m:r>
                          <a:rPr lang="fr-FR" sz="2000" b="0" i="1" smtClean="0">
                            <a:latin typeface="Cambria Math"/>
                          </a:rPr>
                          <m:t>𝑡</m:t>
                        </m:r>
                        <m:r>
                          <a:rPr lang="fr-FR" sz="2000" b="0" i="1" smtClean="0">
                            <a:latin typeface="Cambria Math"/>
                          </a:rPr>
                          <m:t>)</m:t>
                        </m:r>
                      </m:num>
                      <m:den>
                        <m:sSup>
                          <m:sSupPr>
                            <m:ctrlPr>
                              <a:rPr lang="fr-FR" sz="2000" b="0" i="1" smtClean="0">
                                <a:latin typeface="Cambria Math"/>
                              </a:rPr>
                            </m:ctrlPr>
                          </m:sSupPr>
                          <m:e>
                            <m:r>
                              <a:rPr lang="fr-FR" sz="2000" b="0" i="1" smtClean="0">
                                <a:latin typeface="Cambria Math"/>
                              </a:rPr>
                              <m:t>𝑑𝑡</m:t>
                            </m:r>
                          </m:e>
                          <m:sup>
                            <m:r>
                              <a:rPr lang="fr-FR" sz="2000" b="0" i="1" smtClean="0">
                                <a:latin typeface="Cambria Math"/>
                              </a:rPr>
                              <m:t>𝑘</m:t>
                            </m:r>
                          </m:sup>
                        </m:sSup>
                      </m:den>
                    </m:f>
                  </m:oMath>
                </a14:m>
                <a:r>
                  <a:rPr lang="fr-FR" sz="2000" dirty="0" smtClean="0"/>
                  <a:t> + ….+</a:t>
                </a:r>
                <a:r>
                  <a:rPr lang="fr-FR" sz="2000" b="0" dirty="0" smtClean="0"/>
                  <a:t> </a:t>
                </a:r>
                <a14:m>
                  <m:oMath xmlns:m="http://schemas.openxmlformats.org/officeDocument/2006/math">
                    <m:sSub>
                      <m:sSubPr>
                        <m:ctrlPr>
                          <a:rPr lang="fr-FR" sz="2000" b="0" i="1" smtClean="0">
                            <a:latin typeface="Cambria Math"/>
                          </a:rPr>
                        </m:ctrlPr>
                      </m:sSubPr>
                      <m:e>
                        <m:r>
                          <a:rPr lang="fr-FR" sz="2000" b="0" i="1" smtClean="0">
                            <a:latin typeface="Cambria Math"/>
                          </a:rPr>
                          <m:t>𝑎</m:t>
                        </m:r>
                      </m:e>
                      <m:sub>
                        <m:r>
                          <a:rPr lang="fr-FR" sz="2000" b="0" i="1" smtClean="0">
                            <a:latin typeface="Cambria Math"/>
                          </a:rPr>
                          <m:t>2</m:t>
                        </m:r>
                      </m:sub>
                    </m:sSub>
                    <m:f>
                      <m:fPr>
                        <m:ctrlPr>
                          <a:rPr lang="fr-FR" sz="2000" b="0" i="1" smtClean="0">
                            <a:latin typeface="Cambria Math"/>
                          </a:rPr>
                        </m:ctrlPr>
                      </m:fPr>
                      <m:num>
                        <m:sSup>
                          <m:sSupPr>
                            <m:ctrlPr>
                              <a:rPr lang="fr-FR" sz="2000" b="0" i="1" smtClean="0">
                                <a:latin typeface="Cambria Math"/>
                              </a:rPr>
                            </m:ctrlPr>
                          </m:sSupPr>
                          <m:e>
                            <m:r>
                              <a:rPr lang="fr-FR" sz="2000" b="0" i="1" smtClean="0">
                                <a:latin typeface="Cambria Math"/>
                              </a:rPr>
                              <m:t>𝑑</m:t>
                            </m:r>
                          </m:e>
                          <m:sup>
                            <m:r>
                              <a:rPr lang="fr-FR" sz="2000" b="0" i="1" smtClean="0">
                                <a:latin typeface="Cambria Math"/>
                              </a:rPr>
                              <m:t>2</m:t>
                            </m:r>
                          </m:sup>
                        </m:sSup>
                        <m:r>
                          <a:rPr lang="fr-FR" sz="2000" b="0" i="1" smtClean="0">
                            <a:latin typeface="Cambria Math"/>
                          </a:rPr>
                          <m:t>𝑦</m:t>
                        </m:r>
                        <m:r>
                          <a:rPr lang="fr-FR" sz="2000" b="0" i="1" smtClean="0">
                            <a:latin typeface="Cambria Math"/>
                          </a:rPr>
                          <m:t>(</m:t>
                        </m:r>
                        <m:r>
                          <a:rPr lang="fr-FR" sz="2000" b="0" i="1" smtClean="0">
                            <a:latin typeface="Cambria Math"/>
                          </a:rPr>
                          <m:t>𝑡</m:t>
                        </m:r>
                        <m:r>
                          <a:rPr lang="fr-FR" sz="2000" b="0" i="1" smtClean="0">
                            <a:latin typeface="Cambria Math"/>
                          </a:rPr>
                          <m:t>)</m:t>
                        </m:r>
                      </m:num>
                      <m:den>
                        <m:sSup>
                          <m:sSupPr>
                            <m:ctrlPr>
                              <a:rPr lang="fr-FR" sz="2000" b="0" i="1" smtClean="0">
                                <a:latin typeface="Cambria Math"/>
                              </a:rPr>
                            </m:ctrlPr>
                          </m:sSupPr>
                          <m:e>
                            <m:r>
                              <a:rPr lang="fr-FR" sz="2000" b="0" i="1" smtClean="0">
                                <a:latin typeface="Cambria Math"/>
                              </a:rPr>
                              <m:t>𝑑𝑡</m:t>
                            </m:r>
                          </m:e>
                          <m:sup>
                            <m:r>
                              <a:rPr lang="fr-FR" sz="2000" b="0" i="1" smtClean="0">
                                <a:latin typeface="Cambria Math"/>
                              </a:rPr>
                              <m:t>2</m:t>
                            </m:r>
                          </m:sup>
                        </m:sSup>
                      </m:den>
                    </m:f>
                  </m:oMath>
                </a14:m>
                <a:r>
                  <a:rPr lang="fr-FR" sz="2000" dirty="0" smtClean="0"/>
                  <a:t> +</a:t>
                </a:r>
                <a:r>
                  <a:rPr lang="fr-FR" sz="2000" b="0" dirty="0" smtClean="0"/>
                  <a:t> </a:t>
                </a:r>
                <a14:m>
                  <m:oMath xmlns:m="http://schemas.openxmlformats.org/officeDocument/2006/math">
                    <m:sSub>
                      <m:sSubPr>
                        <m:ctrlPr>
                          <a:rPr lang="fr-FR" sz="2000" b="0" i="1" smtClean="0">
                            <a:latin typeface="Cambria Math"/>
                          </a:rPr>
                        </m:ctrlPr>
                      </m:sSubPr>
                      <m:e>
                        <m:r>
                          <a:rPr lang="fr-FR" sz="2000" b="0" i="1" smtClean="0">
                            <a:latin typeface="Cambria Math"/>
                          </a:rPr>
                          <m:t>𝑎</m:t>
                        </m:r>
                      </m:e>
                      <m:sub>
                        <m:r>
                          <a:rPr lang="fr-FR" sz="2000" b="0" i="1" smtClean="0">
                            <a:latin typeface="Cambria Math"/>
                          </a:rPr>
                          <m:t>1</m:t>
                        </m:r>
                      </m:sub>
                    </m:sSub>
                    <m:f>
                      <m:fPr>
                        <m:ctrlPr>
                          <a:rPr lang="fr-FR" sz="2000" b="0" i="1" smtClean="0">
                            <a:latin typeface="Cambria Math"/>
                          </a:rPr>
                        </m:ctrlPr>
                      </m:fPr>
                      <m:num>
                        <m:r>
                          <a:rPr lang="fr-FR" sz="2000" b="0" i="1" smtClean="0">
                            <a:latin typeface="Cambria Math"/>
                          </a:rPr>
                          <m:t>𝑑𝑦</m:t>
                        </m:r>
                        <m:r>
                          <a:rPr lang="fr-FR" sz="2000" b="0" i="1" smtClean="0">
                            <a:latin typeface="Cambria Math"/>
                          </a:rPr>
                          <m:t>(</m:t>
                        </m:r>
                        <m:r>
                          <a:rPr lang="fr-FR" sz="2000" b="0" i="1" smtClean="0">
                            <a:latin typeface="Cambria Math"/>
                          </a:rPr>
                          <m:t>𝑡</m:t>
                        </m:r>
                        <m:r>
                          <a:rPr lang="fr-FR" sz="2000" b="0" i="1" smtClean="0">
                            <a:latin typeface="Cambria Math"/>
                          </a:rPr>
                          <m:t>)</m:t>
                        </m:r>
                      </m:num>
                      <m:den>
                        <m:sSup>
                          <m:sSupPr>
                            <m:ctrlPr>
                              <a:rPr lang="fr-FR" sz="2000" b="0" i="1" smtClean="0">
                                <a:latin typeface="Cambria Math"/>
                              </a:rPr>
                            </m:ctrlPr>
                          </m:sSupPr>
                          <m:e>
                            <m:r>
                              <a:rPr lang="fr-FR" sz="2000" b="0" i="1" smtClean="0">
                                <a:latin typeface="Cambria Math"/>
                              </a:rPr>
                              <m:t>𝑑𝑡</m:t>
                            </m:r>
                          </m:e>
                          <m:sup/>
                        </m:sSup>
                      </m:den>
                    </m:f>
                  </m:oMath>
                </a14:m>
                <a:r>
                  <a:rPr lang="fr-FR" sz="2000" dirty="0" smtClean="0"/>
                  <a:t> +</a:t>
                </a:r>
                <a:r>
                  <a:rPr lang="fr-FR" sz="2000" b="0" dirty="0" smtClean="0"/>
                  <a:t> </a:t>
                </a:r>
                <a14:m>
                  <m:oMath xmlns:m="http://schemas.openxmlformats.org/officeDocument/2006/math">
                    <m:sSub>
                      <m:sSubPr>
                        <m:ctrlPr>
                          <a:rPr lang="fr-FR" sz="2000" b="0" i="1" smtClean="0">
                            <a:latin typeface="Cambria Math"/>
                          </a:rPr>
                        </m:ctrlPr>
                      </m:sSubPr>
                      <m:e>
                        <m:r>
                          <a:rPr lang="fr-FR" sz="2000" b="0" i="1" smtClean="0">
                            <a:latin typeface="Cambria Math"/>
                          </a:rPr>
                          <m:t>𝑎</m:t>
                        </m:r>
                      </m:e>
                      <m:sub>
                        <m:r>
                          <a:rPr lang="fr-FR" sz="2000" b="0" i="1" smtClean="0">
                            <a:latin typeface="Cambria Math"/>
                          </a:rPr>
                          <m:t>0</m:t>
                        </m:r>
                      </m:sub>
                    </m:sSub>
                    <m:r>
                      <a:rPr lang="fr-FR" sz="2000" b="0" i="1" smtClean="0">
                        <a:latin typeface="Cambria Math"/>
                      </a:rPr>
                      <m:t>𝑦</m:t>
                    </m:r>
                    <m:r>
                      <a:rPr lang="fr-FR" sz="2000" b="0" i="1" smtClean="0">
                        <a:latin typeface="Cambria Math"/>
                      </a:rPr>
                      <m:t>(</m:t>
                    </m:r>
                    <m:r>
                      <a:rPr lang="fr-FR" sz="2000" b="0" i="1" smtClean="0">
                        <a:latin typeface="Cambria Math"/>
                      </a:rPr>
                      <m:t>𝑡</m:t>
                    </m:r>
                    <m:r>
                      <a:rPr lang="fr-FR" sz="2000" b="0" i="1" smtClean="0">
                        <a:latin typeface="Cambria Math"/>
                      </a:rPr>
                      <m:t>)</m:t>
                    </m:r>
                  </m:oMath>
                </a14:m>
                <a:r>
                  <a:rPr lang="fr-FR" sz="2000" dirty="0" smtClean="0"/>
                  <a:t>=x(t)</a:t>
                </a:r>
              </a:p>
              <a:p>
                <a:endParaRPr lang="fr-FR" sz="2000" dirty="0"/>
              </a:p>
              <a:p>
                <a:endParaRPr lang="fr-FR" sz="2000" dirty="0"/>
              </a:p>
              <a:p>
                <a:r>
                  <a:rPr lang="fr-FR" sz="2000" dirty="0" smtClean="0"/>
                  <a:t>En général les modèles sont limités à l’ordre 0, 1, 2 ou 3.</a:t>
                </a:r>
              </a:p>
              <a:p>
                <a:r>
                  <a:rPr lang="fr-FR" sz="2000" dirty="0" smtClean="0"/>
                  <a:t>Les modèles dynamiques sont usuellement analysé avec la transformée de Laplace (TL) qui convertie une équation différentielle en une expression polynomiale. La TL est une extension de la TF</a:t>
                </a:r>
              </a:p>
              <a:p>
                <a:pPr marL="914400" lvl="2" indent="0">
                  <a:buNone/>
                </a:pPr>
                <a:r>
                  <a:rPr lang="fr-FR" sz="1600" dirty="0" smtClean="0"/>
                  <a:t>		</a:t>
                </a:r>
              </a:p>
              <a:p>
                <a:pPr marL="914400" lvl="2" indent="0">
                  <a:buNone/>
                </a:pPr>
                <a:r>
                  <a:rPr lang="fr-FR" sz="1600" dirty="0"/>
                  <a:t>	</a:t>
                </a:r>
                <a:r>
                  <a:rPr lang="fr-FR" sz="1600" dirty="0" smtClean="0"/>
                  <a:t>	TF  </a:t>
                </a:r>
                <a14:m>
                  <m:oMath xmlns:m="http://schemas.openxmlformats.org/officeDocument/2006/math">
                    <m:r>
                      <a:rPr lang="fr-FR" sz="1600" b="0" i="1" smtClean="0">
                        <a:latin typeface="Cambria Math"/>
                      </a:rPr>
                      <m:t>𝑥</m:t>
                    </m:r>
                    <m:d>
                      <m:dPr>
                        <m:ctrlPr>
                          <a:rPr lang="fr-FR" sz="1600" b="0" i="1" smtClean="0">
                            <a:latin typeface="Cambria Math"/>
                          </a:rPr>
                        </m:ctrlPr>
                      </m:dPr>
                      <m:e>
                        <m:r>
                          <a:rPr lang="fr-FR" sz="1600" b="0" i="1" smtClean="0">
                            <a:latin typeface="Cambria Math"/>
                          </a:rPr>
                          <m:t>𝑡</m:t>
                        </m:r>
                      </m:e>
                    </m:d>
                    <m:r>
                      <a:rPr lang="fr-FR" sz="1600" b="0" i="1" smtClean="0">
                        <a:latin typeface="Cambria Math"/>
                      </a:rPr>
                      <m:t>=</m:t>
                    </m:r>
                    <m:func>
                      <m:funcPr>
                        <m:ctrlPr>
                          <a:rPr lang="fr-FR" sz="1600" b="0" i="1" smtClean="0">
                            <a:latin typeface="Cambria Math"/>
                          </a:rPr>
                        </m:ctrlPr>
                      </m:funcPr>
                      <m:fName>
                        <m:r>
                          <m:rPr>
                            <m:sty m:val="p"/>
                          </m:rPr>
                          <a:rPr lang="fr-FR" sz="1600" b="0" i="0" smtClean="0">
                            <a:latin typeface="Cambria Math"/>
                          </a:rPr>
                          <m:t>sin</m:t>
                        </m:r>
                      </m:fName>
                      <m:e>
                        <m:d>
                          <m:dPr>
                            <m:ctrlPr>
                              <a:rPr lang="fr-FR" sz="1600" b="0" i="1" smtClean="0">
                                <a:latin typeface="Cambria Math"/>
                              </a:rPr>
                            </m:ctrlPr>
                          </m:dPr>
                          <m:e>
                            <m:r>
                              <a:rPr lang="fr-FR" sz="1600" b="0" i="1" smtClean="0">
                                <a:latin typeface="Cambria Math"/>
                                <a:ea typeface="Cambria Math"/>
                              </a:rPr>
                              <m:t>𝜔</m:t>
                            </m:r>
                            <m:r>
                              <a:rPr lang="fr-FR" sz="1600" b="0" i="1" smtClean="0">
                                <a:latin typeface="Cambria Math"/>
                                <a:ea typeface="Cambria Math"/>
                              </a:rPr>
                              <m:t>𝑡</m:t>
                            </m:r>
                          </m:e>
                        </m:d>
                      </m:e>
                    </m:func>
                    <m:r>
                      <a:rPr lang="fr-FR" sz="1600" b="0" i="1" smtClean="0">
                        <a:latin typeface="Cambria Math"/>
                        <a:ea typeface="Cambria Math"/>
                      </a:rPr>
                      <m:t>=</m:t>
                    </m:r>
                    <m:sSup>
                      <m:sSupPr>
                        <m:ctrlPr>
                          <a:rPr lang="fr-FR" sz="1600" b="0" i="1" smtClean="0">
                            <a:latin typeface="Cambria Math"/>
                            <a:ea typeface="Cambria Math"/>
                          </a:rPr>
                        </m:ctrlPr>
                      </m:sSupPr>
                      <m:e>
                        <m:r>
                          <a:rPr lang="fr-FR" sz="1600" b="0" i="1" smtClean="0">
                            <a:latin typeface="Cambria Math"/>
                            <a:ea typeface="Cambria Math"/>
                          </a:rPr>
                          <m:t>𝑒</m:t>
                        </m:r>
                      </m:e>
                      <m:sup>
                        <m:r>
                          <a:rPr lang="fr-FR" sz="1600" b="0" i="1" smtClean="0">
                            <a:latin typeface="Cambria Math"/>
                            <a:ea typeface="Cambria Math"/>
                          </a:rPr>
                          <m:t>−</m:t>
                        </m:r>
                        <m:r>
                          <a:rPr lang="fr-FR" sz="1600" b="0" i="1" smtClean="0">
                            <a:latin typeface="Cambria Math"/>
                            <a:ea typeface="Cambria Math"/>
                          </a:rPr>
                          <m:t>𝑗</m:t>
                        </m:r>
                        <m:r>
                          <a:rPr lang="fr-FR" sz="1600" b="0" i="1" smtClean="0">
                            <a:latin typeface="Cambria Math"/>
                            <a:ea typeface="Cambria Math"/>
                          </a:rPr>
                          <m:t>𝜔</m:t>
                        </m:r>
                        <m:r>
                          <a:rPr lang="fr-FR" sz="1600" b="0" i="1" smtClean="0">
                            <a:latin typeface="Cambria Math"/>
                            <a:ea typeface="Cambria Math"/>
                          </a:rPr>
                          <m:t>𝑡</m:t>
                        </m:r>
                      </m:sup>
                    </m:sSup>
                  </m:oMath>
                </a14:m>
                <a:endParaRPr lang="fr-FR" sz="1600" dirty="0" smtClean="0"/>
              </a:p>
              <a:p>
                <a:pPr marL="457200" lvl="1" indent="0" algn="ctr">
                  <a:buNone/>
                </a:pPr>
                <a:r>
                  <a:rPr lang="fr-FR" sz="1600" dirty="0" smtClean="0"/>
                  <a:t>     TL  </a:t>
                </a:r>
                <a14:m>
                  <m:oMath xmlns:m="http://schemas.openxmlformats.org/officeDocument/2006/math">
                    <m:r>
                      <a:rPr lang="fr-FR" sz="1600" b="0" i="1" smtClean="0">
                        <a:latin typeface="Cambria Math"/>
                      </a:rPr>
                      <m:t>𝑥</m:t>
                    </m:r>
                    <m:d>
                      <m:dPr>
                        <m:ctrlPr>
                          <a:rPr lang="fr-FR" sz="1600" b="0" i="1" smtClean="0">
                            <a:latin typeface="Cambria Math"/>
                          </a:rPr>
                        </m:ctrlPr>
                      </m:dPr>
                      <m:e>
                        <m:r>
                          <a:rPr lang="fr-FR" sz="1600" b="0" i="1" smtClean="0">
                            <a:latin typeface="Cambria Math"/>
                          </a:rPr>
                          <m:t>𝑡</m:t>
                        </m:r>
                      </m:e>
                    </m:d>
                    <m:r>
                      <a:rPr lang="fr-FR" sz="1600" b="0" i="1" smtClean="0">
                        <a:latin typeface="Cambria Math"/>
                      </a:rPr>
                      <m:t>=</m:t>
                    </m:r>
                    <m:sSup>
                      <m:sSupPr>
                        <m:ctrlPr>
                          <a:rPr lang="fr-FR" sz="1600" b="0" i="1" smtClean="0">
                            <a:latin typeface="Cambria Math"/>
                          </a:rPr>
                        </m:ctrlPr>
                      </m:sSupPr>
                      <m:e>
                        <m:r>
                          <a:rPr lang="fr-FR" sz="1600" b="0" i="1" smtClean="0">
                            <a:latin typeface="Cambria Math"/>
                          </a:rPr>
                          <m:t>𝑒</m:t>
                        </m:r>
                      </m:e>
                      <m:sup>
                        <m:r>
                          <a:rPr lang="fr-FR" sz="1600" b="0" i="1" smtClean="0">
                            <a:latin typeface="Cambria Math"/>
                          </a:rPr>
                          <m:t>−</m:t>
                        </m:r>
                        <m:r>
                          <a:rPr lang="fr-FR" sz="1600" b="0" i="1" smtClean="0">
                            <a:latin typeface="Cambria Math"/>
                            <a:ea typeface="Cambria Math"/>
                          </a:rPr>
                          <m:t>𝜎</m:t>
                        </m:r>
                        <m:r>
                          <a:rPr lang="fr-FR" sz="1600" b="0" i="1" smtClean="0">
                            <a:latin typeface="Cambria Math"/>
                            <a:ea typeface="Cambria Math"/>
                          </a:rPr>
                          <m:t>𝑡</m:t>
                        </m:r>
                      </m:sup>
                    </m:sSup>
                    <m:func>
                      <m:funcPr>
                        <m:ctrlPr>
                          <a:rPr lang="fr-FR" sz="1600" b="0" i="1" smtClean="0">
                            <a:latin typeface="Cambria Math"/>
                          </a:rPr>
                        </m:ctrlPr>
                      </m:funcPr>
                      <m:fName>
                        <m:r>
                          <m:rPr>
                            <m:sty m:val="p"/>
                          </m:rPr>
                          <a:rPr lang="fr-FR" sz="1600" b="0" i="0" smtClean="0">
                            <a:latin typeface="Cambria Math"/>
                          </a:rPr>
                          <m:t>sin</m:t>
                        </m:r>
                      </m:fName>
                      <m:e>
                        <m:d>
                          <m:dPr>
                            <m:ctrlPr>
                              <a:rPr lang="fr-FR" sz="1600" b="0" i="1" smtClean="0">
                                <a:latin typeface="Cambria Math"/>
                              </a:rPr>
                            </m:ctrlPr>
                          </m:dPr>
                          <m:e>
                            <m:r>
                              <a:rPr lang="fr-FR" sz="1600" b="0" i="1" smtClean="0">
                                <a:latin typeface="Cambria Math"/>
                                <a:ea typeface="Cambria Math"/>
                              </a:rPr>
                              <m:t>𝜔</m:t>
                            </m:r>
                            <m:r>
                              <a:rPr lang="fr-FR" sz="1600" b="0" i="1" smtClean="0">
                                <a:latin typeface="Cambria Math"/>
                                <a:ea typeface="Cambria Math"/>
                              </a:rPr>
                              <m:t>𝑡</m:t>
                            </m:r>
                          </m:e>
                        </m:d>
                      </m:e>
                    </m:func>
                    <m:r>
                      <a:rPr lang="fr-FR" sz="1600" b="0" i="1" smtClean="0">
                        <a:latin typeface="Cambria Math"/>
                        <a:ea typeface="Cambria Math"/>
                      </a:rPr>
                      <m:t>=</m:t>
                    </m:r>
                    <m:sSup>
                      <m:sSupPr>
                        <m:ctrlPr>
                          <a:rPr lang="fr-FR" sz="1600" b="0" i="1" smtClean="0">
                            <a:latin typeface="Cambria Math"/>
                            <a:ea typeface="Cambria Math"/>
                          </a:rPr>
                        </m:ctrlPr>
                      </m:sSupPr>
                      <m:e>
                        <m:r>
                          <a:rPr lang="fr-FR" sz="1600" b="0" i="1" smtClean="0">
                            <a:latin typeface="Cambria Math"/>
                            <a:ea typeface="Cambria Math"/>
                          </a:rPr>
                          <m:t>𝑒</m:t>
                        </m:r>
                      </m:e>
                      <m:sup>
                        <m:r>
                          <a:rPr lang="fr-FR" sz="1600" b="0" i="1" smtClean="0">
                            <a:latin typeface="Cambria Math"/>
                            <a:ea typeface="Cambria Math"/>
                          </a:rPr>
                          <m:t>−(</m:t>
                        </m:r>
                        <m:r>
                          <a:rPr lang="fr-FR" sz="1600" b="0" i="1" smtClean="0">
                            <a:latin typeface="Cambria Math"/>
                            <a:ea typeface="Cambria Math"/>
                          </a:rPr>
                          <m:t>𝜎</m:t>
                        </m:r>
                        <m:r>
                          <a:rPr lang="fr-FR" sz="1600" b="0" i="1" smtClean="0">
                            <a:latin typeface="Cambria Math"/>
                            <a:ea typeface="Cambria Math"/>
                          </a:rPr>
                          <m:t>+</m:t>
                        </m:r>
                        <m:r>
                          <a:rPr lang="fr-FR" sz="1600" b="0" i="1" smtClean="0">
                            <a:latin typeface="Cambria Math"/>
                            <a:ea typeface="Cambria Math"/>
                          </a:rPr>
                          <m:t>𝑗</m:t>
                        </m:r>
                        <m:r>
                          <a:rPr lang="fr-FR" sz="1600" b="0" i="1" smtClean="0">
                            <a:latin typeface="Cambria Math"/>
                            <a:ea typeface="Cambria Math"/>
                          </a:rPr>
                          <m:t>𝜔</m:t>
                        </m:r>
                        <m:r>
                          <a:rPr lang="fr-FR" sz="1600" b="0" i="1" smtClean="0">
                            <a:latin typeface="Cambria Math"/>
                            <a:ea typeface="Cambria Math"/>
                          </a:rPr>
                          <m:t>)</m:t>
                        </m:r>
                        <m:r>
                          <a:rPr lang="fr-FR" sz="1600" b="0" i="1" smtClean="0">
                            <a:latin typeface="Cambria Math"/>
                            <a:ea typeface="Cambria Math"/>
                          </a:rPr>
                          <m:t>𝑡</m:t>
                        </m:r>
                      </m:sup>
                    </m:sSup>
                  </m:oMath>
                </a14:m>
                <a:endParaRPr lang="fr-FR" sz="1600" dirty="0" smtClean="0"/>
              </a:p>
              <a:p>
                <a:pPr marL="400050" lvl="2" indent="0">
                  <a:buNone/>
                </a:pPr>
                <a:endParaRPr lang="fr-FR" sz="1600" dirty="0" smtClean="0"/>
              </a:p>
              <a:p>
                <a:pPr lvl="1"/>
                <a:endParaRPr lang="fr-FR" sz="1700" dirty="0" smtClean="0"/>
              </a:p>
              <a:p>
                <a:pPr marL="457200" lvl="1" indent="0">
                  <a:buNone/>
                </a:pPr>
                <a:endParaRPr lang="fr-FR" sz="1600" dirty="0" smtClean="0">
                  <a:sym typeface="Wingdings" pitchFamily="2" charset="2"/>
                </a:endParaRPr>
              </a:p>
              <a:p>
                <a:pPr lvl="3"/>
                <a:endParaRPr lang="fr-FR" sz="800" dirty="0" smtClean="0"/>
              </a:p>
              <a:p>
                <a:pPr lvl="2"/>
                <a:endParaRPr lang="fr-FR" sz="1400" dirty="0" smtClean="0"/>
              </a:p>
              <a:p>
                <a:pPr lvl="2"/>
                <a:endParaRPr lang="fr-FR" sz="1200" dirty="0" smtClean="0"/>
              </a:p>
              <a:p>
                <a:pPr lvl="3"/>
                <a:endParaRPr lang="fr-FR" sz="1000" dirty="0" smtClean="0"/>
              </a:p>
              <a:p>
                <a:pPr marL="914400" lvl="2" indent="0">
                  <a:buNone/>
                </a:pPr>
                <a:endParaRPr lang="fr-FR" sz="2000" dirty="0" smtClean="0"/>
              </a:p>
              <a:p>
                <a:endParaRPr lang="fr-FR" sz="2000" dirty="0"/>
              </a:p>
              <a:p>
                <a:pPr lvl="1"/>
                <a:endParaRPr lang="fr-FR" sz="1600" dirty="0" smtClean="0"/>
              </a:p>
              <a:p>
                <a:pPr lvl="1"/>
                <a:endParaRPr lang="fr-FR" sz="1600" dirty="0"/>
              </a:p>
              <a:p>
                <a:pPr lvl="1"/>
                <a:endParaRPr lang="fr-FR" sz="1600" dirty="0" smtClean="0"/>
              </a:p>
              <a:p>
                <a:pPr lvl="1"/>
                <a:endParaRPr lang="fr-FR" sz="1600" dirty="0" smtClean="0"/>
              </a:p>
              <a:p>
                <a:pPr lvl="1"/>
                <a:endParaRPr lang="fr-FR" sz="1700" dirty="0" smtClean="0"/>
              </a:p>
              <a:p>
                <a:pPr lvl="1"/>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457200" y="1600200"/>
                <a:ext cx="8075240" cy="4853136"/>
              </a:xfrm>
              <a:blipFill rotWithShape="1">
                <a:blip r:embed="rId2"/>
                <a:stretch>
                  <a:fillRect l="-604" t="-628" r="-679"/>
                </a:stretch>
              </a:blipFill>
            </p:spPr>
            <p:txBody>
              <a:bodyPr/>
              <a:lstStyle/>
              <a:p>
                <a:r>
                  <a:rPr lang="fr-FR">
                    <a:noFill/>
                  </a:rPr>
                  <a:t> </a:t>
                </a:r>
              </a:p>
            </p:txBody>
          </p:sp>
        </mc:Fallback>
      </mc:AlternateContent>
      <p:sp>
        <p:nvSpPr>
          <p:cNvPr id="4" name="Titre 1"/>
          <p:cNvSpPr>
            <a:spLocks noGrp="1"/>
          </p:cNvSpPr>
          <p:nvPr>
            <p:ph type="title"/>
          </p:nvPr>
        </p:nvSpPr>
        <p:spPr/>
        <p:txBody>
          <a:bodyPr>
            <a:normAutofit/>
          </a:bodyPr>
          <a:lstStyle/>
          <a:p>
            <a:r>
              <a:rPr lang="fr-FR" sz="2800" dirty="0" smtClean="0"/>
              <a:t>Modèles dynamiques</a:t>
            </a:r>
            <a:endParaRPr lang="fr-FR" sz="2800" dirty="0"/>
          </a:p>
        </p:txBody>
      </p:sp>
    </p:spTree>
    <p:extLst>
      <p:ext uri="{BB962C8B-B14F-4D97-AF65-F5344CB8AC3E}">
        <p14:creationId xmlns:p14="http://schemas.microsoft.com/office/powerpoint/2010/main" val="1311724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457200" y="1600200"/>
                <a:ext cx="8075240" cy="4853136"/>
              </a:xfrm>
            </p:spPr>
            <p:txBody>
              <a:bodyPr>
                <a:normAutofit fontScale="47500" lnSpcReduction="20000"/>
              </a:bodyPr>
              <a:lstStyle/>
              <a:p>
                <a:r>
                  <a:rPr lang="fr-FR" sz="3400" dirty="0" smtClean="0"/>
                  <a:t>La transformée de Laplace d’un signal temporel y(t) est notée </a:t>
                </a:r>
              </a:p>
              <a:p>
                <a:pPr lvl="1"/>
                <a:r>
                  <a:rPr lang="fr-FR" sz="2900" dirty="0" smtClean="0"/>
                  <a:t>L[y(t)] = Y(p)</a:t>
                </a:r>
              </a:p>
              <a:p>
                <a:pPr lvl="1"/>
                <a:endParaRPr lang="fr-FR" sz="2900" dirty="0" smtClean="0"/>
              </a:p>
              <a:p>
                <a:pPr lvl="2"/>
                <a:r>
                  <a:rPr lang="fr-FR" sz="2900" dirty="0" smtClean="0"/>
                  <a:t>La variable p est un complexe p = </a:t>
                </a:r>
                <a:r>
                  <a:rPr lang="fr-FR" sz="2900" dirty="0" smtClean="0">
                    <a:latin typeface="Symbol" pitchFamily="18" charset="2"/>
                  </a:rPr>
                  <a:t>s + </a:t>
                </a:r>
                <a:r>
                  <a:rPr lang="fr-FR" sz="2900" dirty="0" err="1" smtClean="0"/>
                  <a:t>j</a:t>
                </a:r>
                <a:r>
                  <a:rPr lang="fr-FR" sz="2900" dirty="0" err="1" smtClean="0">
                    <a:latin typeface="Symbol" pitchFamily="18" charset="2"/>
                  </a:rPr>
                  <a:t>w</a:t>
                </a:r>
                <a:r>
                  <a:rPr lang="fr-FR" sz="2900" dirty="0" smtClean="0">
                    <a:latin typeface="Symbol" pitchFamily="18" charset="2"/>
                  </a:rPr>
                  <a:t>. </a:t>
                </a:r>
                <a:r>
                  <a:rPr lang="fr-FR" sz="2900" dirty="0" smtClean="0"/>
                  <a:t>La partie réelle défini le comportement exponentiel; la partie imaginaire la fréquence  du comportement oscillatoire. </a:t>
                </a:r>
              </a:p>
              <a:p>
                <a:pPr lvl="1"/>
                <a:endParaRPr lang="fr-FR" sz="2900" dirty="0" smtClean="0"/>
              </a:p>
              <a:p>
                <a:pPr lvl="1"/>
                <a:r>
                  <a:rPr lang="fr-FR" sz="2900" dirty="0" smtClean="0"/>
                  <a:t>Une des relations fondamentales concerne la transformation de la différentielle</a:t>
                </a:r>
              </a:p>
              <a:p>
                <a:pPr lvl="1"/>
                <a:endParaRPr lang="fr-FR" sz="2900" dirty="0"/>
              </a:p>
              <a:p>
                <a:pPr lvl="2"/>
                <a:r>
                  <a:rPr lang="fr-FR" sz="3400" dirty="0" smtClean="0"/>
                  <a:t>L[</a:t>
                </a:r>
                <a14:m>
                  <m:oMath xmlns:m="http://schemas.openxmlformats.org/officeDocument/2006/math">
                    <m:f>
                      <m:fPr>
                        <m:ctrlPr>
                          <a:rPr lang="fr-FR" sz="3400" i="1" smtClean="0">
                            <a:latin typeface="Cambria Math"/>
                          </a:rPr>
                        </m:ctrlPr>
                      </m:fPr>
                      <m:num>
                        <m:sSup>
                          <m:sSupPr>
                            <m:ctrlPr>
                              <a:rPr lang="fr-FR" sz="3400" i="1" smtClean="0">
                                <a:latin typeface="Cambria Math"/>
                              </a:rPr>
                            </m:ctrlPr>
                          </m:sSupPr>
                          <m:e>
                            <m:r>
                              <a:rPr lang="fr-FR" sz="3400" b="0" i="1" smtClean="0">
                                <a:latin typeface="Cambria Math"/>
                              </a:rPr>
                              <m:t>𝑑</m:t>
                            </m:r>
                          </m:e>
                          <m:sup>
                            <m:r>
                              <a:rPr lang="fr-FR" sz="3400" b="0" i="1" smtClean="0">
                                <a:latin typeface="Cambria Math"/>
                              </a:rPr>
                              <m:t>𝑛</m:t>
                            </m:r>
                          </m:sup>
                        </m:sSup>
                      </m:num>
                      <m:den>
                        <m:sSup>
                          <m:sSupPr>
                            <m:ctrlPr>
                              <a:rPr lang="fr-FR" sz="3400" i="1" smtClean="0">
                                <a:latin typeface="Cambria Math"/>
                              </a:rPr>
                            </m:ctrlPr>
                          </m:sSupPr>
                          <m:e>
                            <m:r>
                              <a:rPr lang="fr-FR" sz="3400" b="0" i="1" smtClean="0">
                                <a:latin typeface="Cambria Math"/>
                              </a:rPr>
                              <m:t>𝑑𝑡</m:t>
                            </m:r>
                          </m:e>
                          <m:sup>
                            <m:r>
                              <a:rPr lang="fr-FR" sz="3400" b="0" i="1" smtClean="0">
                                <a:latin typeface="Cambria Math"/>
                              </a:rPr>
                              <m:t>𝑛</m:t>
                            </m:r>
                          </m:sup>
                        </m:sSup>
                      </m:den>
                    </m:f>
                  </m:oMath>
                </a14:m>
                <a:r>
                  <a:rPr lang="fr-FR" sz="3400" dirty="0" smtClean="0"/>
                  <a:t>y(t)] = </a:t>
                </a:r>
                <a14:m>
                  <m:oMath xmlns:m="http://schemas.openxmlformats.org/officeDocument/2006/math">
                    <m:sSup>
                      <m:sSupPr>
                        <m:ctrlPr>
                          <a:rPr lang="fr-FR" sz="3400" i="1" dirty="0" smtClean="0">
                            <a:latin typeface="Cambria Math"/>
                          </a:rPr>
                        </m:ctrlPr>
                      </m:sSupPr>
                      <m:e>
                        <m:r>
                          <a:rPr lang="fr-FR" sz="3400" b="0" i="1" dirty="0" smtClean="0">
                            <a:latin typeface="Cambria Math"/>
                          </a:rPr>
                          <m:t>𝑝</m:t>
                        </m:r>
                      </m:e>
                      <m:sup>
                        <m:r>
                          <a:rPr lang="fr-FR" sz="3400" b="0" i="1" dirty="0" smtClean="0">
                            <a:latin typeface="Cambria Math"/>
                          </a:rPr>
                          <m:t>𝑛</m:t>
                        </m:r>
                      </m:sup>
                    </m:sSup>
                  </m:oMath>
                </a14:m>
                <a:r>
                  <a:rPr lang="fr-FR" sz="3400" dirty="0" err="1" smtClean="0"/>
                  <a:t>Y</a:t>
                </a:r>
                <a:r>
                  <a:rPr lang="fr-FR" sz="3400" dirty="0" smtClean="0"/>
                  <a:t>(p)-Y(0)</a:t>
                </a:r>
              </a:p>
              <a:p>
                <a:pPr lvl="2"/>
                <a:endParaRPr lang="fr-FR" sz="2900" dirty="0" smtClean="0"/>
              </a:p>
              <a:p>
                <a:pPr lvl="1"/>
                <a:r>
                  <a:rPr lang="fr-FR" sz="2900" dirty="0" smtClean="0"/>
                  <a:t>D’autres relations très utiles:</a:t>
                </a:r>
              </a:p>
              <a:p>
                <a:pPr lvl="1"/>
                <a:endParaRPr lang="fr-FR" sz="2900" dirty="0"/>
              </a:p>
              <a:p>
                <a:pPr lvl="2"/>
                <a:r>
                  <a:rPr lang="fr-FR" sz="2900" dirty="0" smtClean="0"/>
                  <a:t>Impulsion: L[</a:t>
                </a:r>
                <a:r>
                  <a:rPr lang="fr-FR" sz="2900" dirty="0" smtClean="0">
                    <a:latin typeface="Symbol" pitchFamily="18" charset="2"/>
                  </a:rPr>
                  <a:t>d</a:t>
                </a:r>
                <a:r>
                  <a:rPr lang="fr-FR" sz="2900" dirty="0" smtClean="0"/>
                  <a:t>(t)] = 1</a:t>
                </a:r>
              </a:p>
              <a:p>
                <a:pPr lvl="2"/>
                <a:r>
                  <a:rPr lang="fr-FR" sz="2900" dirty="0" smtClean="0"/>
                  <a:t>Échelon (</a:t>
                </a:r>
                <a:r>
                  <a:rPr lang="fr-FR" sz="2900" dirty="0" err="1" smtClean="0"/>
                  <a:t>step</a:t>
                </a:r>
                <a:r>
                  <a:rPr lang="fr-FR" sz="2900" dirty="0" smtClean="0"/>
                  <a:t>) : L[u(t)] = </a:t>
                </a:r>
                <a14:m>
                  <m:oMath xmlns:m="http://schemas.openxmlformats.org/officeDocument/2006/math">
                    <m:f>
                      <m:fPr>
                        <m:ctrlPr>
                          <a:rPr lang="fr-FR" sz="2900" i="1" smtClean="0">
                            <a:latin typeface="Cambria Math"/>
                          </a:rPr>
                        </m:ctrlPr>
                      </m:fPr>
                      <m:num>
                        <m:r>
                          <a:rPr lang="fr-FR" sz="2900" b="0" i="1" smtClean="0">
                            <a:latin typeface="Cambria Math"/>
                          </a:rPr>
                          <m:t>1</m:t>
                        </m:r>
                      </m:num>
                      <m:den>
                        <m:r>
                          <a:rPr lang="fr-FR" sz="2900" b="0" i="1" smtClean="0">
                            <a:latin typeface="Cambria Math"/>
                          </a:rPr>
                          <m:t>𝑝</m:t>
                        </m:r>
                      </m:den>
                    </m:f>
                  </m:oMath>
                </a14:m>
                <a:endParaRPr lang="fr-FR" sz="2900" dirty="0" smtClean="0"/>
              </a:p>
              <a:p>
                <a:pPr lvl="2"/>
                <a:r>
                  <a:rPr lang="fr-FR" sz="2900" dirty="0" smtClean="0"/>
                  <a:t>Rampe :L[r(t)] =</a:t>
                </a:r>
                <a14:m>
                  <m:oMath xmlns:m="http://schemas.openxmlformats.org/officeDocument/2006/math">
                    <m:f>
                      <m:fPr>
                        <m:ctrlPr>
                          <a:rPr lang="fr-FR" sz="2900" i="1" smtClean="0">
                            <a:latin typeface="Cambria Math"/>
                          </a:rPr>
                        </m:ctrlPr>
                      </m:fPr>
                      <m:num>
                        <m:r>
                          <a:rPr lang="fr-FR" sz="2900" b="0" i="1" smtClean="0">
                            <a:latin typeface="Cambria Math"/>
                          </a:rPr>
                          <m:t>1</m:t>
                        </m:r>
                      </m:num>
                      <m:den>
                        <m:r>
                          <a:rPr lang="fr-FR" sz="2900" b="0" i="1" smtClean="0">
                            <a:latin typeface="Cambria Math"/>
                          </a:rPr>
                          <m:t> </m:t>
                        </m:r>
                        <m:r>
                          <a:rPr lang="fr-FR" sz="2900" b="0" i="1" smtClean="0">
                            <a:latin typeface="Cambria Math"/>
                          </a:rPr>
                          <m:t>𝑝</m:t>
                        </m:r>
                        <m:r>
                          <a:rPr lang="fr-FR" sz="2900" b="0" i="1" smtClean="0">
                            <a:latin typeface="Cambria Math"/>
                          </a:rPr>
                          <m:t>²</m:t>
                        </m:r>
                      </m:den>
                    </m:f>
                  </m:oMath>
                </a14:m>
                <a:endParaRPr lang="fr-FR" sz="2900" b="0" dirty="0" smtClean="0"/>
              </a:p>
              <a:p>
                <a:pPr lvl="2"/>
                <a:r>
                  <a:rPr lang="fr-FR" sz="2900" dirty="0" smtClean="0"/>
                  <a:t>Exponentielle : L[</a:t>
                </a:r>
                <a:r>
                  <a:rPr lang="fr-FR" sz="2900" dirty="0" err="1" smtClean="0"/>
                  <a:t>exp</a:t>
                </a:r>
                <a:r>
                  <a:rPr lang="fr-FR" sz="2900" dirty="0" smtClean="0"/>
                  <a:t>(</a:t>
                </a:r>
                <a:r>
                  <a:rPr lang="fr-FR" sz="2900" dirty="0" err="1" smtClean="0"/>
                  <a:t>at</a:t>
                </a:r>
                <a:r>
                  <a:rPr lang="fr-FR" sz="2900" dirty="0" smtClean="0"/>
                  <a:t>)] = </a:t>
                </a:r>
                <a14:m>
                  <m:oMath xmlns:m="http://schemas.openxmlformats.org/officeDocument/2006/math">
                    <m:f>
                      <m:fPr>
                        <m:ctrlPr>
                          <a:rPr lang="fr-FR" sz="2900" i="1" smtClean="0">
                            <a:latin typeface="Cambria Math"/>
                          </a:rPr>
                        </m:ctrlPr>
                      </m:fPr>
                      <m:num>
                        <m:r>
                          <a:rPr lang="fr-FR" sz="2900" b="0" i="1" smtClean="0">
                            <a:latin typeface="Cambria Math"/>
                          </a:rPr>
                          <m:t>1</m:t>
                        </m:r>
                      </m:num>
                      <m:den>
                        <m:r>
                          <a:rPr lang="fr-FR" sz="2900" b="0" i="1" smtClean="0">
                            <a:latin typeface="Cambria Math"/>
                          </a:rPr>
                          <m:t>(</m:t>
                        </m:r>
                        <m:r>
                          <a:rPr lang="fr-FR" sz="2900" b="0" i="1" smtClean="0">
                            <a:latin typeface="Cambria Math"/>
                          </a:rPr>
                          <m:t>𝑝</m:t>
                        </m:r>
                        <m:r>
                          <a:rPr lang="fr-FR" sz="2900" b="0" i="1" smtClean="0">
                            <a:latin typeface="Cambria Math"/>
                          </a:rPr>
                          <m:t>−</m:t>
                        </m:r>
                        <m:r>
                          <a:rPr lang="fr-FR" sz="2900" b="0" i="1" smtClean="0">
                            <a:latin typeface="Cambria Math"/>
                          </a:rPr>
                          <m:t>𝑎</m:t>
                        </m:r>
                        <m:r>
                          <a:rPr lang="fr-FR" sz="2900" b="0" i="1" smtClean="0">
                            <a:latin typeface="Cambria Math"/>
                          </a:rPr>
                          <m:t>)</m:t>
                        </m:r>
                      </m:den>
                    </m:f>
                  </m:oMath>
                </a14:m>
                <a:endParaRPr lang="fr-FR" sz="2900" dirty="0" smtClean="0"/>
              </a:p>
              <a:p>
                <a:pPr lvl="2"/>
                <a:r>
                  <a:rPr lang="fr-FR" sz="2900" dirty="0" smtClean="0"/>
                  <a:t>Sinus : L[sin(</a:t>
                </a:r>
                <a:r>
                  <a:rPr lang="fr-FR" sz="2900" dirty="0" err="1" smtClean="0">
                    <a:latin typeface="Symbol" pitchFamily="18" charset="2"/>
                  </a:rPr>
                  <a:t>w</a:t>
                </a:r>
                <a:r>
                  <a:rPr lang="fr-FR" sz="2900" dirty="0" err="1" smtClean="0"/>
                  <a:t>t</a:t>
                </a:r>
                <a:r>
                  <a:rPr lang="fr-FR" sz="2900" dirty="0" smtClean="0"/>
                  <a:t>)] = </a:t>
                </a:r>
                <a14:m>
                  <m:oMath xmlns:m="http://schemas.openxmlformats.org/officeDocument/2006/math">
                    <m:f>
                      <m:fPr>
                        <m:ctrlPr>
                          <a:rPr lang="fr-FR" sz="2900" b="0" i="1" dirty="0" smtClean="0">
                            <a:latin typeface="Cambria Math"/>
                          </a:rPr>
                        </m:ctrlPr>
                      </m:fPr>
                      <m:num>
                        <m:r>
                          <a:rPr lang="fr-FR" sz="2900" b="0" i="1" dirty="0" smtClean="0">
                            <a:latin typeface="Cambria Math"/>
                            <a:ea typeface="Cambria Math"/>
                          </a:rPr>
                          <m:t>𝜔</m:t>
                        </m:r>
                        <m:r>
                          <a:rPr lang="fr-FR" sz="2900" b="0" i="1" dirty="0" smtClean="0">
                            <a:latin typeface="Cambria Math"/>
                            <a:ea typeface="Cambria Math"/>
                          </a:rPr>
                          <m:t>²</m:t>
                        </m:r>
                      </m:num>
                      <m:den>
                        <m:r>
                          <a:rPr lang="fr-FR" sz="2900" b="0" i="1" dirty="0" smtClean="0">
                            <a:latin typeface="Cambria Math"/>
                          </a:rPr>
                          <m:t>𝑝</m:t>
                        </m:r>
                        <m:r>
                          <a:rPr lang="fr-FR" sz="2900" b="0" i="1" dirty="0" smtClean="0">
                            <a:latin typeface="Cambria Math"/>
                          </a:rPr>
                          <m:t>²+</m:t>
                        </m:r>
                        <m:r>
                          <a:rPr lang="fr-FR" sz="2900" b="0" i="1" dirty="0" smtClean="0">
                            <a:latin typeface="Cambria Math"/>
                            <a:ea typeface="Cambria Math"/>
                          </a:rPr>
                          <m:t>𝜔</m:t>
                        </m:r>
                        <m:r>
                          <a:rPr lang="fr-FR" sz="2900" b="0" i="1" dirty="0" smtClean="0">
                            <a:latin typeface="Cambria Math"/>
                            <a:ea typeface="Cambria Math"/>
                          </a:rPr>
                          <m:t>²</m:t>
                        </m:r>
                      </m:den>
                    </m:f>
                  </m:oMath>
                </a14:m>
                <a:endParaRPr lang="fr-FR" sz="2900" dirty="0" smtClean="0"/>
              </a:p>
              <a:p>
                <a:pPr lvl="2"/>
                <a:r>
                  <a:rPr lang="fr-FR" sz="2900" dirty="0"/>
                  <a:t>C</a:t>
                </a:r>
                <a:r>
                  <a:rPr lang="fr-FR" sz="2900" dirty="0" smtClean="0"/>
                  <a:t>osinus : L[cos(</a:t>
                </a:r>
                <a:r>
                  <a:rPr lang="fr-FR" sz="2900" dirty="0" err="1" smtClean="0">
                    <a:latin typeface="Symbol" pitchFamily="18" charset="2"/>
                  </a:rPr>
                  <a:t>w</a:t>
                </a:r>
                <a:r>
                  <a:rPr lang="fr-FR" sz="2900" dirty="0" err="1" smtClean="0"/>
                  <a:t>t</a:t>
                </a:r>
                <a:r>
                  <a:rPr lang="fr-FR" sz="2900" dirty="0" smtClean="0"/>
                  <a:t>)] = </a:t>
                </a:r>
                <a14:m>
                  <m:oMath xmlns:m="http://schemas.openxmlformats.org/officeDocument/2006/math">
                    <m:f>
                      <m:fPr>
                        <m:ctrlPr>
                          <a:rPr lang="fr-FR" sz="2900" b="0" i="1" dirty="0" smtClean="0">
                            <a:latin typeface="Cambria Math"/>
                          </a:rPr>
                        </m:ctrlPr>
                      </m:fPr>
                      <m:num>
                        <m:r>
                          <a:rPr lang="fr-FR" sz="2900" b="0" i="1" dirty="0" smtClean="0">
                            <a:latin typeface="Cambria Math"/>
                            <a:ea typeface="Cambria Math"/>
                          </a:rPr>
                          <m:t>𝑝</m:t>
                        </m:r>
                      </m:num>
                      <m:den>
                        <m:r>
                          <a:rPr lang="fr-FR" sz="2900" b="0" i="1" dirty="0" smtClean="0">
                            <a:latin typeface="Cambria Math"/>
                          </a:rPr>
                          <m:t>𝑝</m:t>
                        </m:r>
                        <m:r>
                          <a:rPr lang="fr-FR" sz="2900" b="0" i="1" dirty="0" smtClean="0">
                            <a:latin typeface="Cambria Math"/>
                          </a:rPr>
                          <m:t>²+</m:t>
                        </m:r>
                        <m:r>
                          <a:rPr lang="fr-FR" sz="2900" b="0" i="1" dirty="0" smtClean="0">
                            <a:latin typeface="Cambria Math"/>
                            <a:ea typeface="Cambria Math"/>
                          </a:rPr>
                          <m:t>𝜔</m:t>
                        </m:r>
                        <m:r>
                          <a:rPr lang="fr-FR" sz="2900" b="0" i="1" dirty="0" smtClean="0">
                            <a:latin typeface="Cambria Math"/>
                            <a:ea typeface="Cambria Math"/>
                          </a:rPr>
                          <m:t>²</m:t>
                        </m:r>
                      </m:den>
                    </m:f>
                  </m:oMath>
                </a14:m>
                <a:endParaRPr lang="fr-FR" sz="2900" dirty="0" smtClean="0"/>
              </a:p>
              <a:p>
                <a:pPr lvl="2"/>
                <a:endParaRPr lang="fr-FR" sz="2000" dirty="0" smtClean="0"/>
              </a:p>
              <a:p>
                <a:pPr marL="0" indent="0">
                  <a:buNone/>
                </a:pPr>
                <a:endParaRPr lang="fr-FR" sz="2000" dirty="0" smtClean="0"/>
              </a:p>
              <a:p>
                <a:pPr marL="914400" lvl="2" indent="0">
                  <a:buNone/>
                </a:pPr>
                <a:endParaRPr lang="fr-FR" sz="1600" dirty="0" smtClean="0">
                  <a:sym typeface="Wingdings" pitchFamily="2" charset="2"/>
                </a:endParaRPr>
              </a:p>
              <a:p>
                <a:pPr lvl="3"/>
                <a:endParaRPr lang="fr-FR" sz="800" dirty="0" smtClean="0"/>
              </a:p>
              <a:p>
                <a:pPr lvl="2"/>
                <a:endParaRPr lang="fr-FR" sz="1400" dirty="0" smtClean="0"/>
              </a:p>
              <a:p>
                <a:pPr lvl="2"/>
                <a:endParaRPr lang="fr-FR" sz="1200" dirty="0" smtClean="0"/>
              </a:p>
              <a:p>
                <a:pPr lvl="3"/>
                <a:endParaRPr lang="fr-FR" sz="1000" dirty="0" smtClean="0"/>
              </a:p>
              <a:p>
                <a:pPr marL="914400" lvl="2" indent="0">
                  <a:buNone/>
                </a:pPr>
                <a:endParaRPr lang="fr-FR" sz="2000" dirty="0" smtClean="0"/>
              </a:p>
              <a:p>
                <a:endParaRPr lang="fr-FR" sz="2000" dirty="0"/>
              </a:p>
              <a:p>
                <a:pPr lvl="1"/>
                <a:endParaRPr lang="fr-FR" sz="1600" dirty="0" smtClean="0"/>
              </a:p>
              <a:p>
                <a:pPr lvl="1"/>
                <a:endParaRPr lang="fr-FR" sz="1600" dirty="0"/>
              </a:p>
              <a:p>
                <a:pPr lvl="1"/>
                <a:endParaRPr lang="fr-FR" sz="1600" dirty="0" smtClean="0"/>
              </a:p>
              <a:p>
                <a:pPr lvl="1"/>
                <a:endParaRPr lang="fr-FR" sz="1600" dirty="0" smtClean="0"/>
              </a:p>
              <a:p>
                <a:pPr lvl="1"/>
                <a:endParaRPr lang="fr-FR" sz="1700" dirty="0" smtClean="0"/>
              </a:p>
              <a:p>
                <a:pPr lvl="1"/>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457200" y="1600200"/>
                <a:ext cx="8075240" cy="4853136"/>
              </a:xfrm>
              <a:blipFill rotWithShape="1">
                <a:blip r:embed="rId3"/>
                <a:stretch>
                  <a:fillRect l="-226" t="-1256" r="-679"/>
                </a:stretch>
              </a:blipFill>
            </p:spPr>
            <p:txBody>
              <a:bodyPr/>
              <a:lstStyle/>
              <a:p>
                <a:r>
                  <a:rPr lang="en-US">
                    <a:noFill/>
                  </a:rPr>
                  <a:t> </a:t>
                </a:r>
              </a:p>
            </p:txBody>
          </p:sp>
        </mc:Fallback>
      </mc:AlternateContent>
      <p:sp>
        <p:nvSpPr>
          <p:cNvPr id="4" name="Titre 1"/>
          <p:cNvSpPr>
            <a:spLocks noGrp="1"/>
          </p:cNvSpPr>
          <p:nvPr>
            <p:ph type="title"/>
          </p:nvPr>
        </p:nvSpPr>
        <p:spPr/>
        <p:txBody>
          <a:bodyPr>
            <a:normAutofit/>
          </a:bodyPr>
          <a:lstStyle/>
          <a:p>
            <a:r>
              <a:rPr lang="fr-FR" sz="2800" dirty="0" smtClean="0"/>
              <a:t>Transformée de Laplace (bref résumé)</a:t>
            </a:r>
            <a:endParaRPr lang="fr-FR" sz="2800" dirty="0"/>
          </a:p>
        </p:txBody>
      </p:sp>
    </p:spTree>
    <p:extLst>
      <p:ext uri="{BB962C8B-B14F-4D97-AF65-F5344CB8AC3E}">
        <p14:creationId xmlns:p14="http://schemas.microsoft.com/office/powerpoint/2010/main" val="2992110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457200" y="1600200"/>
                <a:ext cx="8075240" cy="4853136"/>
              </a:xfrm>
            </p:spPr>
            <p:txBody>
              <a:bodyPr>
                <a:normAutofit/>
              </a:bodyPr>
              <a:lstStyle/>
              <a:p>
                <a:r>
                  <a:rPr lang="fr-FR" sz="2000" dirty="0" smtClean="0"/>
                  <a:t>En appliquant la transformée de </a:t>
                </a:r>
                <a:r>
                  <a:rPr lang="fr-FR" sz="2000" dirty="0"/>
                  <a:t>L</a:t>
                </a:r>
                <a:r>
                  <a:rPr lang="fr-FR" sz="2000" dirty="0" smtClean="0"/>
                  <a:t>aplace au Modèle du capteur, on obtient:</a:t>
                </a:r>
              </a:p>
              <a:p>
                <a:endParaRPr lang="fr-FR" sz="2000" dirty="0" smtClean="0"/>
              </a:p>
              <a:p>
                <a:pPr marL="0" indent="0">
                  <a:buNone/>
                </a:pPr>
                <a14:m>
                  <m:oMathPara xmlns:m="http://schemas.openxmlformats.org/officeDocument/2006/math">
                    <m:oMathParaPr>
                      <m:jc m:val="centerGroup"/>
                    </m:oMathParaPr>
                    <m:oMath xmlns:m="http://schemas.openxmlformats.org/officeDocument/2006/math">
                      <m:r>
                        <a:rPr lang="fr-FR" sz="2000" b="0" i="1" smtClean="0">
                          <a:latin typeface="Cambria Math"/>
                        </a:rPr>
                        <m:t>𝐿</m:t>
                      </m:r>
                      <m:d>
                        <m:dPr>
                          <m:begChr m:val="["/>
                          <m:endChr m:val="]"/>
                          <m:ctrlPr>
                            <a:rPr lang="fr-FR" sz="2000" b="0" i="1" smtClean="0">
                              <a:latin typeface="Cambria Math"/>
                            </a:rPr>
                          </m:ctrlPr>
                        </m:dPr>
                        <m:e>
                          <m:sSub>
                            <m:sSubPr>
                              <m:ctrlPr>
                                <a:rPr lang="fr-FR" sz="2000" b="0" i="1" smtClean="0">
                                  <a:latin typeface="Cambria Math"/>
                                </a:rPr>
                              </m:ctrlPr>
                            </m:sSubPr>
                            <m:e>
                              <m:r>
                                <a:rPr lang="fr-FR" sz="2000" b="0" i="1" smtClean="0">
                                  <a:latin typeface="Cambria Math"/>
                                </a:rPr>
                                <m:t>𝑎</m:t>
                              </m:r>
                            </m:e>
                            <m:sub>
                              <m:r>
                                <a:rPr lang="fr-FR" sz="2000" b="0" i="1" smtClean="0">
                                  <a:latin typeface="Cambria Math"/>
                                </a:rPr>
                                <m:t>𝑘</m:t>
                              </m:r>
                            </m:sub>
                          </m:sSub>
                          <m:f>
                            <m:fPr>
                              <m:ctrlPr>
                                <a:rPr lang="fr-FR" sz="2000" b="0" i="1" smtClean="0">
                                  <a:latin typeface="Cambria Math"/>
                                </a:rPr>
                              </m:ctrlPr>
                            </m:fPr>
                            <m:num>
                              <m:sSup>
                                <m:sSupPr>
                                  <m:ctrlPr>
                                    <a:rPr lang="fr-FR" sz="2000" b="0" i="1" smtClean="0">
                                      <a:latin typeface="Cambria Math"/>
                                    </a:rPr>
                                  </m:ctrlPr>
                                </m:sSupPr>
                                <m:e>
                                  <m:r>
                                    <a:rPr lang="fr-FR" sz="2000" b="0" i="1" smtClean="0">
                                      <a:latin typeface="Cambria Math"/>
                                    </a:rPr>
                                    <m:t>𝑑</m:t>
                                  </m:r>
                                </m:e>
                                <m:sup>
                                  <m:r>
                                    <a:rPr lang="fr-FR" sz="2000" b="0" i="1" smtClean="0">
                                      <a:latin typeface="Cambria Math"/>
                                    </a:rPr>
                                    <m:t>𝑘</m:t>
                                  </m:r>
                                </m:sup>
                              </m:sSup>
                              <m:r>
                                <a:rPr lang="fr-FR" sz="2000" b="0" i="1" smtClean="0">
                                  <a:latin typeface="Cambria Math"/>
                                </a:rPr>
                                <m:t>𝑦</m:t>
                              </m:r>
                              <m:r>
                                <a:rPr lang="fr-FR" sz="2000" b="0" i="1" smtClean="0">
                                  <a:latin typeface="Cambria Math"/>
                                </a:rPr>
                                <m:t>(</m:t>
                              </m:r>
                              <m:r>
                                <a:rPr lang="fr-FR" sz="2000" b="0" i="1" smtClean="0">
                                  <a:latin typeface="Cambria Math"/>
                                </a:rPr>
                                <m:t>𝑡</m:t>
                              </m:r>
                              <m:r>
                                <a:rPr lang="fr-FR" sz="2000" b="0" i="1" smtClean="0">
                                  <a:latin typeface="Cambria Math"/>
                                </a:rPr>
                                <m:t>)</m:t>
                              </m:r>
                            </m:num>
                            <m:den>
                              <m:sSup>
                                <m:sSupPr>
                                  <m:ctrlPr>
                                    <a:rPr lang="fr-FR" sz="2000" b="0" i="1" smtClean="0">
                                      <a:latin typeface="Cambria Math"/>
                                    </a:rPr>
                                  </m:ctrlPr>
                                </m:sSupPr>
                                <m:e>
                                  <m:r>
                                    <a:rPr lang="fr-FR" sz="2000" b="0" i="1" smtClean="0">
                                      <a:latin typeface="Cambria Math"/>
                                    </a:rPr>
                                    <m:t>𝑑𝑡</m:t>
                                  </m:r>
                                </m:e>
                                <m:sup>
                                  <m:r>
                                    <a:rPr lang="fr-FR" sz="2000" b="0" i="1" smtClean="0">
                                      <a:latin typeface="Cambria Math"/>
                                    </a:rPr>
                                    <m:t>𝑘</m:t>
                                  </m:r>
                                </m:sup>
                              </m:sSup>
                            </m:den>
                          </m:f>
                          <m:r>
                            <m:rPr>
                              <m:nor/>
                            </m:rPr>
                            <a:rPr lang="fr-FR" sz="2000" dirty="0" smtClean="0"/>
                            <m:t> + ….+</m:t>
                          </m:r>
                          <m:r>
                            <m:rPr>
                              <m:nor/>
                            </m:rPr>
                            <a:rPr lang="fr-FR" sz="2000" b="0" dirty="0" smtClean="0"/>
                            <m:t> </m:t>
                          </m:r>
                          <m:sSub>
                            <m:sSubPr>
                              <m:ctrlPr>
                                <a:rPr lang="fr-FR" sz="2000" b="0" i="1" smtClean="0">
                                  <a:latin typeface="Cambria Math"/>
                                </a:rPr>
                              </m:ctrlPr>
                            </m:sSubPr>
                            <m:e>
                              <m:r>
                                <a:rPr lang="fr-FR" sz="2000" b="0" i="1" smtClean="0">
                                  <a:latin typeface="Cambria Math"/>
                                </a:rPr>
                                <m:t>𝑎</m:t>
                              </m:r>
                            </m:e>
                            <m:sub>
                              <m:r>
                                <a:rPr lang="fr-FR" sz="2000" b="0" i="1" smtClean="0">
                                  <a:latin typeface="Cambria Math"/>
                                </a:rPr>
                                <m:t>2</m:t>
                              </m:r>
                            </m:sub>
                          </m:sSub>
                          <m:f>
                            <m:fPr>
                              <m:ctrlPr>
                                <a:rPr lang="fr-FR" sz="2000" b="0" i="1" smtClean="0">
                                  <a:latin typeface="Cambria Math"/>
                                </a:rPr>
                              </m:ctrlPr>
                            </m:fPr>
                            <m:num>
                              <m:sSup>
                                <m:sSupPr>
                                  <m:ctrlPr>
                                    <a:rPr lang="fr-FR" sz="2000" b="0" i="1" smtClean="0">
                                      <a:latin typeface="Cambria Math"/>
                                    </a:rPr>
                                  </m:ctrlPr>
                                </m:sSupPr>
                                <m:e>
                                  <m:r>
                                    <a:rPr lang="fr-FR" sz="2000" b="0" i="1" smtClean="0">
                                      <a:latin typeface="Cambria Math"/>
                                    </a:rPr>
                                    <m:t>𝑑</m:t>
                                  </m:r>
                                </m:e>
                                <m:sup>
                                  <m:r>
                                    <a:rPr lang="fr-FR" sz="2000" b="0" i="1" smtClean="0">
                                      <a:latin typeface="Cambria Math"/>
                                    </a:rPr>
                                    <m:t>2</m:t>
                                  </m:r>
                                </m:sup>
                              </m:sSup>
                              <m:r>
                                <a:rPr lang="fr-FR" sz="2000" b="0" i="1" smtClean="0">
                                  <a:latin typeface="Cambria Math"/>
                                </a:rPr>
                                <m:t>𝑦</m:t>
                              </m:r>
                              <m:r>
                                <a:rPr lang="fr-FR" sz="2000" b="0" i="1" smtClean="0">
                                  <a:latin typeface="Cambria Math"/>
                                </a:rPr>
                                <m:t>(</m:t>
                              </m:r>
                              <m:r>
                                <a:rPr lang="fr-FR" sz="2000" b="0" i="1" smtClean="0">
                                  <a:latin typeface="Cambria Math"/>
                                </a:rPr>
                                <m:t>𝑡</m:t>
                              </m:r>
                              <m:r>
                                <a:rPr lang="fr-FR" sz="2000" b="0" i="1" smtClean="0">
                                  <a:latin typeface="Cambria Math"/>
                                </a:rPr>
                                <m:t>)</m:t>
                              </m:r>
                            </m:num>
                            <m:den>
                              <m:sSup>
                                <m:sSupPr>
                                  <m:ctrlPr>
                                    <a:rPr lang="fr-FR" sz="2000" b="0" i="1" smtClean="0">
                                      <a:latin typeface="Cambria Math"/>
                                    </a:rPr>
                                  </m:ctrlPr>
                                </m:sSupPr>
                                <m:e>
                                  <m:r>
                                    <a:rPr lang="fr-FR" sz="2000" b="0" i="1" smtClean="0">
                                      <a:latin typeface="Cambria Math"/>
                                    </a:rPr>
                                    <m:t>𝑑𝑡</m:t>
                                  </m:r>
                                </m:e>
                                <m:sup>
                                  <m:r>
                                    <a:rPr lang="fr-FR" sz="2000" b="0" i="1" smtClean="0">
                                      <a:latin typeface="Cambria Math"/>
                                    </a:rPr>
                                    <m:t>2</m:t>
                                  </m:r>
                                </m:sup>
                              </m:sSup>
                            </m:den>
                          </m:f>
                          <m:r>
                            <m:rPr>
                              <m:nor/>
                            </m:rPr>
                            <a:rPr lang="fr-FR" sz="2000" dirty="0" smtClean="0"/>
                            <m:t> +</m:t>
                          </m:r>
                          <m:r>
                            <m:rPr>
                              <m:nor/>
                            </m:rPr>
                            <a:rPr lang="fr-FR" sz="2000" b="0" dirty="0" smtClean="0"/>
                            <m:t> </m:t>
                          </m:r>
                          <m:sSub>
                            <m:sSubPr>
                              <m:ctrlPr>
                                <a:rPr lang="fr-FR" sz="2000" b="0" i="1" smtClean="0">
                                  <a:latin typeface="Cambria Math"/>
                                </a:rPr>
                              </m:ctrlPr>
                            </m:sSubPr>
                            <m:e>
                              <m:r>
                                <a:rPr lang="fr-FR" sz="2000" b="0" i="1" smtClean="0">
                                  <a:latin typeface="Cambria Math"/>
                                </a:rPr>
                                <m:t>𝑎</m:t>
                              </m:r>
                            </m:e>
                            <m:sub>
                              <m:r>
                                <a:rPr lang="fr-FR" sz="2000" b="0" i="1" smtClean="0">
                                  <a:latin typeface="Cambria Math"/>
                                </a:rPr>
                                <m:t>1</m:t>
                              </m:r>
                            </m:sub>
                          </m:sSub>
                          <m:f>
                            <m:fPr>
                              <m:ctrlPr>
                                <a:rPr lang="fr-FR" sz="2000" b="0" i="1" smtClean="0">
                                  <a:latin typeface="Cambria Math"/>
                                </a:rPr>
                              </m:ctrlPr>
                            </m:fPr>
                            <m:num>
                              <m:r>
                                <a:rPr lang="fr-FR" sz="2000" b="0" i="1" smtClean="0">
                                  <a:latin typeface="Cambria Math"/>
                                </a:rPr>
                                <m:t>𝑑𝑦</m:t>
                              </m:r>
                              <m:r>
                                <a:rPr lang="fr-FR" sz="2000" b="0" i="1" smtClean="0">
                                  <a:latin typeface="Cambria Math"/>
                                </a:rPr>
                                <m:t>(</m:t>
                              </m:r>
                              <m:r>
                                <a:rPr lang="fr-FR" sz="2000" b="0" i="1" smtClean="0">
                                  <a:latin typeface="Cambria Math"/>
                                </a:rPr>
                                <m:t>𝑡</m:t>
                              </m:r>
                              <m:r>
                                <a:rPr lang="fr-FR" sz="2000" b="0" i="1" smtClean="0">
                                  <a:latin typeface="Cambria Math"/>
                                </a:rPr>
                                <m:t>)</m:t>
                              </m:r>
                            </m:num>
                            <m:den>
                              <m:sSup>
                                <m:sSupPr>
                                  <m:ctrlPr>
                                    <a:rPr lang="fr-FR" sz="2000" b="0" i="1" smtClean="0">
                                      <a:latin typeface="Cambria Math"/>
                                    </a:rPr>
                                  </m:ctrlPr>
                                </m:sSupPr>
                                <m:e>
                                  <m:r>
                                    <a:rPr lang="fr-FR" sz="2000" b="0" i="1" smtClean="0">
                                      <a:latin typeface="Cambria Math"/>
                                    </a:rPr>
                                    <m:t>𝑑𝑡</m:t>
                                  </m:r>
                                </m:e>
                                <m:sup/>
                              </m:sSup>
                            </m:den>
                          </m:f>
                          <m:r>
                            <m:rPr>
                              <m:nor/>
                            </m:rPr>
                            <a:rPr lang="fr-FR" sz="2000" dirty="0" smtClean="0"/>
                            <m:t> +</m:t>
                          </m:r>
                          <m:r>
                            <m:rPr>
                              <m:nor/>
                            </m:rPr>
                            <a:rPr lang="fr-FR" sz="2000" b="0" dirty="0" smtClean="0"/>
                            <m:t> </m:t>
                          </m:r>
                          <m:sSub>
                            <m:sSubPr>
                              <m:ctrlPr>
                                <a:rPr lang="fr-FR" sz="2000" b="0" i="1" smtClean="0">
                                  <a:latin typeface="Cambria Math"/>
                                </a:rPr>
                              </m:ctrlPr>
                            </m:sSubPr>
                            <m:e>
                              <m:r>
                                <a:rPr lang="fr-FR" sz="2000" b="0" i="1" smtClean="0">
                                  <a:latin typeface="Cambria Math"/>
                                </a:rPr>
                                <m:t>𝑎</m:t>
                              </m:r>
                            </m:e>
                            <m:sub>
                              <m:r>
                                <a:rPr lang="fr-FR" sz="2000" b="0" i="1" smtClean="0">
                                  <a:latin typeface="Cambria Math"/>
                                </a:rPr>
                                <m:t>0</m:t>
                              </m:r>
                            </m:sub>
                          </m:sSub>
                          <m:r>
                            <a:rPr lang="fr-FR" sz="2000" b="0" i="1" smtClean="0">
                              <a:latin typeface="Cambria Math"/>
                            </a:rPr>
                            <m:t>𝑦</m:t>
                          </m:r>
                          <m:r>
                            <a:rPr lang="fr-FR" sz="2000" b="0" i="1" smtClean="0">
                              <a:latin typeface="Cambria Math"/>
                            </a:rPr>
                            <m:t>(</m:t>
                          </m:r>
                          <m:r>
                            <a:rPr lang="fr-FR" sz="2000" b="0" i="1" smtClean="0">
                              <a:latin typeface="Cambria Math"/>
                            </a:rPr>
                            <m:t>𝑡</m:t>
                          </m:r>
                          <m:r>
                            <a:rPr lang="fr-FR" sz="2000" b="0" i="1" smtClean="0">
                              <a:latin typeface="Cambria Math"/>
                            </a:rPr>
                            <m:t>)</m:t>
                          </m:r>
                          <m:r>
                            <m:rPr>
                              <m:nor/>
                            </m:rPr>
                            <a:rPr lang="fr-FR" sz="2000" dirty="0" smtClean="0"/>
                            <m:t>=</m:t>
                          </m:r>
                          <m:r>
                            <m:rPr>
                              <m:nor/>
                            </m:rPr>
                            <a:rPr lang="fr-FR" sz="2000" dirty="0" smtClean="0"/>
                            <m:t>x</m:t>
                          </m:r>
                          <m:r>
                            <m:rPr>
                              <m:nor/>
                            </m:rPr>
                            <a:rPr lang="fr-FR" sz="2000" dirty="0" smtClean="0"/>
                            <m:t>(</m:t>
                          </m:r>
                          <m:r>
                            <m:rPr>
                              <m:nor/>
                            </m:rPr>
                            <a:rPr lang="fr-FR" sz="2000" dirty="0" smtClean="0"/>
                            <m:t>t</m:t>
                          </m:r>
                          <m:r>
                            <m:rPr>
                              <m:nor/>
                            </m:rPr>
                            <a:rPr lang="fr-FR" sz="2000" dirty="0" smtClean="0"/>
                            <m:t>) </m:t>
                          </m:r>
                        </m:e>
                      </m:d>
                    </m:oMath>
                  </m:oMathPara>
                </a14:m>
                <a:endParaRPr lang="fr-FR" sz="2000" dirty="0" smtClean="0"/>
              </a:p>
              <a:p>
                <a:pPr marL="0" indent="0" algn="ctr">
                  <a:buNone/>
                </a:pPr>
                <a:endParaRPr lang="fr-FR" sz="2000" dirty="0"/>
              </a:p>
              <a:p>
                <a:pPr marL="0" indent="0" algn="ctr">
                  <a:buNone/>
                </a:pPr>
                <a:r>
                  <a:rPr lang="fr-FR" sz="2000" b="0" dirty="0" smtClean="0"/>
                  <a:t>(</a:t>
                </a:r>
                <a14:m>
                  <m:oMath xmlns:m="http://schemas.openxmlformats.org/officeDocument/2006/math">
                    <m:sSub>
                      <m:sSubPr>
                        <m:ctrlPr>
                          <a:rPr lang="fr-FR" sz="2000" b="0" i="1" smtClean="0">
                            <a:latin typeface="Cambria Math"/>
                          </a:rPr>
                        </m:ctrlPr>
                      </m:sSubPr>
                      <m:e>
                        <m:r>
                          <a:rPr lang="fr-FR" sz="2000" b="0" i="1" smtClean="0">
                            <a:latin typeface="Cambria Math"/>
                          </a:rPr>
                          <m:t>𝑎</m:t>
                        </m:r>
                      </m:e>
                      <m:sub>
                        <m:r>
                          <a:rPr lang="fr-FR" sz="2000" b="0" i="1" smtClean="0">
                            <a:latin typeface="Cambria Math"/>
                          </a:rPr>
                          <m:t>𝑘</m:t>
                        </m:r>
                      </m:sub>
                    </m:sSub>
                    <m:sSup>
                      <m:sSupPr>
                        <m:ctrlPr>
                          <a:rPr lang="fr-FR" sz="2000" b="0" i="1" smtClean="0">
                            <a:latin typeface="Cambria Math"/>
                          </a:rPr>
                        </m:ctrlPr>
                      </m:sSupPr>
                      <m:e>
                        <m:r>
                          <a:rPr lang="fr-FR" sz="2000" b="0" i="1" smtClean="0">
                            <a:latin typeface="Cambria Math"/>
                          </a:rPr>
                          <m:t>𝑝</m:t>
                        </m:r>
                      </m:e>
                      <m:sup>
                        <m:r>
                          <a:rPr lang="fr-FR" sz="2000" b="0" i="1" smtClean="0">
                            <a:latin typeface="Cambria Math"/>
                          </a:rPr>
                          <m:t>𝑘</m:t>
                        </m:r>
                      </m:sup>
                    </m:sSup>
                  </m:oMath>
                </a14:m>
                <a:r>
                  <a:rPr lang="fr-FR" sz="2000" dirty="0" smtClean="0"/>
                  <a:t>+…+</a:t>
                </a:r>
                <a:r>
                  <a:rPr lang="fr-FR" sz="2000" b="0" dirty="0" smtClean="0"/>
                  <a:t> </a:t>
                </a:r>
                <a14:m>
                  <m:oMath xmlns:m="http://schemas.openxmlformats.org/officeDocument/2006/math">
                    <m:sSub>
                      <m:sSubPr>
                        <m:ctrlPr>
                          <a:rPr lang="fr-FR" sz="2000" b="0" i="1" smtClean="0">
                            <a:latin typeface="Cambria Math"/>
                          </a:rPr>
                        </m:ctrlPr>
                      </m:sSubPr>
                      <m:e>
                        <m:r>
                          <a:rPr lang="fr-FR" sz="2000" b="0" i="1" smtClean="0">
                            <a:latin typeface="Cambria Math"/>
                          </a:rPr>
                          <m:t>𝑎</m:t>
                        </m:r>
                      </m:e>
                      <m:sub>
                        <m:r>
                          <a:rPr lang="fr-FR" sz="2000" b="0" i="1" smtClean="0">
                            <a:latin typeface="Cambria Math"/>
                          </a:rPr>
                          <m:t>2</m:t>
                        </m:r>
                      </m:sub>
                    </m:sSub>
                    <m:sSup>
                      <m:sSupPr>
                        <m:ctrlPr>
                          <a:rPr lang="fr-FR" sz="2000" b="0" i="1" smtClean="0">
                            <a:latin typeface="Cambria Math"/>
                          </a:rPr>
                        </m:ctrlPr>
                      </m:sSupPr>
                      <m:e>
                        <m:r>
                          <a:rPr lang="fr-FR" sz="2000" b="0" i="1" smtClean="0">
                            <a:latin typeface="Cambria Math"/>
                          </a:rPr>
                          <m:t>𝑝</m:t>
                        </m:r>
                      </m:e>
                      <m:sup>
                        <m:r>
                          <a:rPr lang="fr-FR" sz="2000" b="0" i="1" smtClean="0">
                            <a:latin typeface="Cambria Math"/>
                          </a:rPr>
                          <m:t>2</m:t>
                        </m:r>
                      </m:sup>
                    </m:sSup>
                  </m:oMath>
                </a14:m>
                <a:r>
                  <a:rPr lang="fr-FR" sz="2000" dirty="0" smtClean="0"/>
                  <a:t>+</a:t>
                </a:r>
                <a:r>
                  <a:rPr lang="fr-FR" sz="2000" b="0" dirty="0" smtClean="0"/>
                  <a:t> </a:t>
                </a:r>
                <a14:m>
                  <m:oMath xmlns:m="http://schemas.openxmlformats.org/officeDocument/2006/math">
                    <m:sSub>
                      <m:sSubPr>
                        <m:ctrlPr>
                          <a:rPr lang="fr-FR" sz="2000" b="0" i="1" smtClean="0">
                            <a:latin typeface="Cambria Math"/>
                          </a:rPr>
                        </m:ctrlPr>
                      </m:sSubPr>
                      <m:e>
                        <m:r>
                          <a:rPr lang="fr-FR" sz="2000" b="0" i="1" smtClean="0">
                            <a:latin typeface="Cambria Math"/>
                          </a:rPr>
                          <m:t>𝑎</m:t>
                        </m:r>
                      </m:e>
                      <m:sub>
                        <m:r>
                          <a:rPr lang="fr-FR" sz="2000" b="0" i="1" smtClean="0">
                            <a:latin typeface="Cambria Math"/>
                          </a:rPr>
                          <m:t>1</m:t>
                        </m:r>
                      </m:sub>
                    </m:sSub>
                    <m:sSup>
                      <m:sSupPr>
                        <m:ctrlPr>
                          <a:rPr lang="fr-FR" sz="2000" b="0" i="1" smtClean="0">
                            <a:latin typeface="Cambria Math"/>
                          </a:rPr>
                        </m:ctrlPr>
                      </m:sSupPr>
                      <m:e>
                        <m:r>
                          <a:rPr lang="fr-FR" sz="2000" b="0" i="1" smtClean="0">
                            <a:latin typeface="Cambria Math"/>
                          </a:rPr>
                          <m:t>𝑝</m:t>
                        </m:r>
                      </m:e>
                      <m:sup/>
                    </m:sSup>
                  </m:oMath>
                </a14:m>
                <a:r>
                  <a:rPr lang="fr-FR" sz="2000" dirty="0" smtClean="0"/>
                  <a:t>+</a:t>
                </a:r>
                <a:r>
                  <a:rPr lang="fr-FR" sz="2000" b="0" dirty="0" smtClean="0"/>
                  <a:t> </a:t>
                </a:r>
                <a14:m>
                  <m:oMath xmlns:m="http://schemas.openxmlformats.org/officeDocument/2006/math">
                    <m:sSub>
                      <m:sSubPr>
                        <m:ctrlPr>
                          <a:rPr lang="fr-FR" sz="2000" b="0" i="1" smtClean="0">
                            <a:latin typeface="Cambria Math"/>
                          </a:rPr>
                        </m:ctrlPr>
                      </m:sSubPr>
                      <m:e>
                        <m:r>
                          <a:rPr lang="fr-FR" sz="2000" b="0" i="1" smtClean="0">
                            <a:latin typeface="Cambria Math"/>
                          </a:rPr>
                          <m:t>𝑎</m:t>
                        </m:r>
                      </m:e>
                      <m:sub>
                        <m:r>
                          <a:rPr lang="fr-FR" sz="2000" b="0" i="1" smtClean="0">
                            <a:latin typeface="Cambria Math"/>
                          </a:rPr>
                          <m:t>0</m:t>
                        </m:r>
                      </m:sub>
                    </m:sSub>
                  </m:oMath>
                </a14:m>
                <a:r>
                  <a:rPr lang="fr-FR" sz="2000" dirty="0" smtClean="0"/>
                  <a:t>)Y(p)=X(p)</a:t>
                </a:r>
              </a:p>
              <a:p>
                <a:pPr marL="0" indent="0" algn="ctr">
                  <a:buNone/>
                </a:pPr>
                <a:endParaRPr lang="fr-FR" sz="2000" dirty="0"/>
              </a:p>
              <a:p>
                <a:pPr marL="0" indent="0" algn="ctr">
                  <a:buNone/>
                </a:pPr>
                <a:r>
                  <a:rPr lang="fr-FR" sz="2000" dirty="0" smtClean="0"/>
                  <a:t>H(p)=</a:t>
                </a:r>
                <a14:m>
                  <m:oMath xmlns:m="http://schemas.openxmlformats.org/officeDocument/2006/math">
                    <m:f>
                      <m:fPr>
                        <m:ctrlPr>
                          <a:rPr lang="fr-FR" sz="2000" i="1" smtClean="0">
                            <a:latin typeface="Cambria Math"/>
                          </a:rPr>
                        </m:ctrlPr>
                      </m:fPr>
                      <m:num>
                        <m:r>
                          <a:rPr lang="fr-FR" sz="2000" b="0" i="1" smtClean="0">
                            <a:latin typeface="Cambria Math"/>
                          </a:rPr>
                          <m:t>𝑌</m:t>
                        </m:r>
                        <m:r>
                          <a:rPr lang="fr-FR" sz="2000" b="0" i="1" smtClean="0">
                            <a:latin typeface="Cambria Math"/>
                          </a:rPr>
                          <m:t>(</m:t>
                        </m:r>
                        <m:r>
                          <a:rPr lang="fr-FR" sz="2000" b="0" i="1" smtClean="0">
                            <a:latin typeface="Cambria Math"/>
                          </a:rPr>
                          <m:t>𝑝</m:t>
                        </m:r>
                        <m:r>
                          <a:rPr lang="fr-FR" sz="2000" b="0" i="1" smtClean="0">
                            <a:latin typeface="Cambria Math"/>
                          </a:rPr>
                          <m:t>)</m:t>
                        </m:r>
                      </m:num>
                      <m:den>
                        <m:r>
                          <a:rPr lang="fr-FR" sz="2000" b="0" i="1" smtClean="0">
                            <a:latin typeface="Cambria Math"/>
                          </a:rPr>
                          <m:t>𝑋</m:t>
                        </m:r>
                        <m:r>
                          <a:rPr lang="fr-FR" sz="2000" b="0" i="1" smtClean="0">
                            <a:latin typeface="Cambria Math"/>
                          </a:rPr>
                          <m:t>(</m:t>
                        </m:r>
                        <m:r>
                          <a:rPr lang="fr-FR" sz="2000" b="0" i="1" smtClean="0">
                            <a:latin typeface="Cambria Math"/>
                          </a:rPr>
                          <m:t>𝑝</m:t>
                        </m:r>
                        <m:r>
                          <a:rPr lang="fr-FR" sz="2000" b="0" i="1" smtClean="0">
                            <a:latin typeface="Cambria Math"/>
                          </a:rPr>
                          <m:t>)</m:t>
                        </m:r>
                      </m:den>
                    </m:f>
                    <m:r>
                      <a:rPr lang="fr-FR" sz="2000" b="0" i="1" smtClean="0">
                        <a:latin typeface="Cambria Math"/>
                      </a:rPr>
                      <m:t>=</m:t>
                    </m:r>
                    <m:f>
                      <m:fPr>
                        <m:ctrlPr>
                          <a:rPr lang="fr-FR" sz="2000" b="0" i="1" smtClean="0">
                            <a:latin typeface="Cambria Math"/>
                          </a:rPr>
                        </m:ctrlPr>
                      </m:fPr>
                      <m:num>
                        <m:r>
                          <a:rPr lang="fr-FR" sz="2000" b="0" i="1" smtClean="0">
                            <a:latin typeface="Cambria Math"/>
                          </a:rPr>
                          <m:t>1</m:t>
                        </m:r>
                      </m:num>
                      <m:den>
                        <m:sSub>
                          <m:sSubPr>
                            <m:ctrlPr>
                              <a:rPr lang="fr-FR" sz="2000" b="0" i="1" smtClean="0">
                                <a:latin typeface="Cambria Math"/>
                              </a:rPr>
                            </m:ctrlPr>
                          </m:sSubPr>
                          <m:e>
                            <m:r>
                              <a:rPr lang="fr-FR" sz="2000" b="0" i="1" smtClean="0">
                                <a:latin typeface="Cambria Math"/>
                              </a:rPr>
                              <m:t>𝑎</m:t>
                            </m:r>
                          </m:e>
                          <m:sub>
                            <m:r>
                              <a:rPr lang="fr-FR" sz="2000" b="0" i="1" smtClean="0">
                                <a:latin typeface="Cambria Math"/>
                              </a:rPr>
                              <m:t>𝑘</m:t>
                            </m:r>
                          </m:sub>
                        </m:sSub>
                        <m:sSup>
                          <m:sSupPr>
                            <m:ctrlPr>
                              <a:rPr lang="fr-FR" sz="2000" b="0" i="1" smtClean="0">
                                <a:latin typeface="Cambria Math"/>
                              </a:rPr>
                            </m:ctrlPr>
                          </m:sSupPr>
                          <m:e>
                            <m:r>
                              <a:rPr lang="fr-FR" sz="2000" b="0" i="1" smtClean="0">
                                <a:latin typeface="Cambria Math"/>
                              </a:rPr>
                              <m:t>𝑝</m:t>
                            </m:r>
                          </m:e>
                          <m:sup>
                            <m:r>
                              <a:rPr lang="fr-FR" sz="2000" b="0" i="1" smtClean="0">
                                <a:latin typeface="Cambria Math"/>
                              </a:rPr>
                              <m:t>𝑘</m:t>
                            </m:r>
                          </m:sup>
                        </m:sSup>
                        <m:r>
                          <m:rPr>
                            <m:nor/>
                          </m:rPr>
                          <a:rPr lang="fr-FR" sz="2000" dirty="0" smtClean="0"/>
                          <m:t>+…+</m:t>
                        </m:r>
                        <m:r>
                          <m:rPr>
                            <m:nor/>
                          </m:rPr>
                          <a:rPr lang="fr-FR" sz="2000" b="0" dirty="0" smtClean="0"/>
                          <m:t> </m:t>
                        </m:r>
                        <m:sSub>
                          <m:sSubPr>
                            <m:ctrlPr>
                              <a:rPr lang="fr-FR" sz="2000" b="0" i="1" smtClean="0">
                                <a:latin typeface="Cambria Math"/>
                              </a:rPr>
                            </m:ctrlPr>
                          </m:sSubPr>
                          <m:e>
                            <m:r>
                              <a:rPr lang="fr-FR" sz="2000" b="0" i="1" smtClean="0">
                                <a:latin typeface="Cambria Math"/>
                              </a:rPr>
                              <m:t>𝑎</m:t>
                            </m:r>
                          </m:e>
                          <m:sub>
                            <m:r>
                              <a:rPr lang="fr-FR" sz="2000" b="0" i="1" smtClean="0">
                                <a:latin typeface="Cambria Math"/>
                              </a:rPr>
                              <m:t>2</m:t>
                            </m:r>
                          </m:sub>
                        </m:sSub>
                        <m:sSup>
                          <m:sSupPr>
                            <m:ctrlPr>
                              <a:rPr lang="fr-FR" sz="2000" b="0" i="1" smtClean="0">
                                <a:latin typeface="Cambria Math"/>
                              </a:rPr>
                            </m:ctrlPr>
                          </m:sSupPr>
                          <m:e>
                            <m:r>
                              <a:rPr lang="fr-FR" sz="2000" b="0" i="1" smtClean="0">
                                <a:latin typeface="Cambria Math"/>
                              </a:rPr>
                              <m:t>𝑝</m:t>
                            </m:r>
                          </m:e>
                          <m:sup>
                            <m:r>
                              <a:rPr lang="fr-FR" sz="2000" b="0" i="1" smtClean="0">
                                <a:latin typeface="Cambria Math"/>
                              </a:rPr>
                              <m:t>2</m:t>
                            </m:r>
                          </m:sup>
                        </m:sSup>
                        <m:r>
                          <m:rPr>
                            <m:nor/>
                          </m:rPr>
                          <a:rPr lang="fr-FR" sz="2000" dirty="0" smtClean="0"/>
                          <m:t>+</m:t>
                        </m:r>
                        <m:r>
                          <m:rPr>
                            <m:nor/>
                          </m:rPr>
                          <a:rPr lang="fr-FR" sz="2000" b="0" dirty="0" smtClean="0"/>
                          <m:t> </m:t>
                        </m:r>
                        <m:sSub>
                          <m:sSubPr>
                            <m:ctrlPr>
                              <a:rPr lang="fr-FR" sz="2000" b="0" i="1" smtClean="0">
                                <a:latin typeface="Cambria Math"/>
                              </a:rPr>
                            </m:ctrlPr>
                          </m:sSubPr>
                          <m:e>
                            <m:r>
                              <a:rPr lang="fr-FR" sz="2000" b="0" i="1" smtClean="0">
                                <a:latin typeface="Cambria Math"/>
                              </a:rPr>
                              <m:t>𝑎</m:t>
                            </m:r>
                          </m:e>
                          <m:sub>
                            <m:r>
                              <a:rPr lang="fr-FR" sz="2000" b="0" i="1" smtClean="0">
                                <a:latin typeface="Cambria Math"/>
                              </a:rPr>
                              <m:t>1</m:t>
                            </m:r>
                          </m:sub>
                        </m:sSub>
                        <m:sSup>
                          <m:sSupPr>
                            <m:ctrlPr>
                              <a:rPr lang="fr-FR" sz="2000" b="0" i="1" smtClean="0">
                                <a:latin typeface="Cambria Math"/>
                              </a:rPr>
                            </m:ctrlPr>
                          </m:sSupPr>
                          <m:e>
                            <m:r>
                              <a:rPr lang="fr-FR" sz="2000" b="0" i="1" smtClean="0">
                                <a:latin typeface="Cambria Math"/>
                              </a:rPr>
                              <m:t>𝑝</m:t>
                            </m:r>
                          </m:e>
                          <m:sup/>
                        </m:sSup>
                        <m:r>
                          <m:rPr>
                            <m:nor/>
                          </m:rPr>
                          <a:rPr lang="fr-FR" sz="2000" dirty="0" smtClean="0"/>
                          <m:t>+</m:t>
                        </m:r>
                        <m:r>
                          <m:rPr>
                            <m:nor/>
                          </m:rPr>
                          <a:rPr lang="fr-FR" sz="2000" b="0" dirty="0" smtClean="0"/>
                          <m:t> </m:t>
                        </m:r>
                        <m:sSub>
                          <m:sSubPr>
                            <m:ctrlPr>
                              <a:rPr lang="fr-FR" sz="2000" b="0" i="1" smtClean="0">
                                <a:latin typeface="Cambria Math"/>
                              </a:rPr>
                            </m:ctrlPr>
                          </m:sSubPr>
                          <m:e>
                            <m:r>
                              <a:rPr lang="fr-FR" sz="2000" b="0" i="1" smtClean="0">
                                <a:latin typeface="Cambria Math"/>
                              </a:rPr>
                              <m:t>𝑎</m:t>
                            </m:r>
                          </m:e>
                          <m:sub>
                            <m:r>
                              <a:rPr lang="fr-FR" sz="2000" b="0" i="1" smtClean="0">
                                <a:latin typeface="Cambria Math"/>
                              </a:rPr>
                              <m:t>0</m:t>
                            </m:r>
                          </m:sub>
                        </m:sSub>
                      </m:den>
                    </m:f>
                  </m:oMath>
                </a14:m>
                <a:endParaRPr lang="fr-FR" sz="2000" dirty="0" smtClean="0"/>
              </a:p>
              <a:p>
                <a:pPr marL="914400" lvl="2" indent="0">
                  <a:buNone/>
                </a:pPr>
                <a:endParaRPr lang="fr-FR" sz="2000" dirty="0" smtClean="0"/>
              </a:p>
              <a:p>
                <a:pPr marL="914400" lvl="2" indent="0">
                  <a:buNone/>
                </a:pPr>
                <a:r>
                  <a:rPr lang="fr-FR" sz="1800" dirty="0" smtClean="0"/>
                  <a:t>H(p) est appelé la fonction de transfert du capteur</a:t>
                </a:r>
              </a:p>
              <a:p>
                <a:pPr marL="914400" lvl="2" indent="0">
                  <a:buNone/>
                </a:pPr>
                <a:r>
                  <a:rPr lang="fr-FR" sz="1600" dirty="0"/>
                  <a:t>	</a:t>
                </a:r>
                <a:r>
                  <a:rPr lang="fr-FR" sz="1600" dirty="0" smtClean="0"/>
                  <a:t>	</a:t>
                </a:r>
              </a:p>
              <a:p>
                <a:pPr marL="457200" lvl="1" indent="0" algn="ctr">
                  <a:buNone/>
                </a:pPr>
                <a:endParaRPr lang="fr-FR" sz="1600" dirty="0" smtClean="0"/>
              </a:p>
              <a:p>
                <a:pPr marL="457200" lvl="1" indent="0" algn="ctr">
                  <a:buNone/>
                </a:pPr>
                <a:endParaRPr lang="fr-FR" sz="1600" dirty="0" smtClean="0"/>
              </a:p>
              <a:p>
                <a:pPr marL="400050" lvl="2" indent="0">
                  <a:buNone/>
                </a:pPr>
                <a:endParaRPr lang="fr-FR" sz="1600" dirty="0" smtClean="0"/>
              </a:p>
              <a:p>
                <a:pPr lvl="1"/>
                <a:endParaRPr lang="fr-FR" sz="1700" dirty="0" smtClean="0"/>
              </a:p>
              <a:p>
                <a:pPr marL="457200" lvl="1" indent="0">
                  <a:buNone/>
                </a:pPr>
                <a:endParaRPr lang="fr-FR" sz="1600" dirty="0" smtClean="0">
                  <a:sym typeface="Wingdings" pitchFamily="2" charset="2"/>
                </a:endParaRPr>
              </a:p>
              <a:p>
                <a:pPr lvl="3"/>
                <a:endParaRPr lang="fr-FR" sz="800" dirty="0" smtClean="0"/>
              </a:p>
              <a:p>
                <a:pPr lvl="2"/>
                <a:endParaRPr lang="fr-FR" sz="1400" dirty="0" smtClean="0"/>
              </a:p>
              <a:p>
                <a:pPr lvl="2"/>
                <a:endParaRPr lang="fr-FR" sz="1200" dirty="0" smtClean="0"/>
              </a:p>
              <a:p>
                <a:pPr lvl="3"/>
                <a:endParaRPr lang="fr-FR" sz="1000" dirty="0" smtClean="0"/>
              </a:p>
              <a:p>
                <a:pPr marL="914400" lvl="2" indent="0">
                  <a:buNone/>
                </a:pPr>
                <a:endParaRPr lang="fr-FR" sz="2000" dirty="0" smtClean="0"/>
              </a:p>
              <a:p>
                <a:endParaRPr lang="fr-FR" sz="2000" dirty="0"/>
              </a:p>
              <a:p>
                <a:pPr lvl="1"/>
                <a:endParaRPr lang="fr-FR" sz="1600" dirty="0" smtClean="0"/>
              </a:p>
              <a:p>
                <a:pPr lvl="1"/>
                <a:endParaRPr lang="fr-FR" sz="1600" dirty="0"/>
              </a:p>
              <a:p>
                <a:pPr lvl="1"/>
                <a:endParaRPr lang="fr-FR" sz="1600" dirty="0" smtClean="0"/>
              </a:p>
              <a:p>
                <a:pPr lvl="1"/>
                <a:endParaRPr lang="fr-FR" sz="1600" dirty="0" smtClean="0"/>
              </a:p>
              <a:p>
                <a:pPr lvl="1"/>
                <a:endParaRPr lang="fr-FR" sz="1700" dirty="0" smtClean="0"/>
              </a:p>
              <a:p>
                <a:pPr lvl="1"/>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457200" y="1600200"/>
                <a:ext cx="8075240" cy="4853136"/>
              </a:xfrm>
              <a:blipFill rotWithShape="1">
                <a:blip r:embed="rId2"/>
                <a:stretch>
                  <a:fillRect l="-604" t="-628"/>
                </a:stretch>
              </a:blipFill>
            </p:spPr>
            <p:txBody>
              <a:bodyPr/>
              <a:lstStyle/>
              <a:p>
                <a:r>
                  <a:rPr lang="fr-FR">
                    <a:noFill/>
                  </a:rPr>
                  <a:t> </a:t>
                </a:r>
              </a:p>
            </p:txBody>
          </p:sp>
        </mc:Fallback>
      </mc:AlternateContent>
      <p:sp>
        <p:nvSpPr>
          <p:cNvPr id="4" name="Titre 1"/>
          <p:cNvSpPr>
            <a:spLocks noGrp="1"/>
          </p:cNvSpPr>
          <p:nvPr>
            <p:ph type="title"/>
          </p:nvPr>
        </p:nvSpPr>
        <p:spPr/>
        <p:txBody>
          <a:bodyPr>
            <a:normAutofit/>
          </a:bodyPr>
          <a:lstStyle/>
          <a:p>
            <a:r>
              <a:rPr lang="fr-FR" sz="2800" dirty="0" smtClean="0"/>
              <a:t>Modèles dynamiques</a:t>
            </a:r>
            <a:endParaRPr lang="fr-FR" sz="2800" dirty="0"/>
          </a:p>
        </p:txBody>
      </p:sp>
    </p:spTree>
    <p:extLst>
      <p:ext uri="{BB962C8B-B14F-4D97-AF65-F5344CB8AC3E}">
        <p14:creationId xmlns:p14="http://schemas.microsoft.com/office/powerpoint/2010/main" val="2332933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457200" y="1600200"/>
                <a:ext cx="8075240" cy="4853136"/>
              </a:xfrm>
            </p:spPr>
            <p:txBody>
              <a:bodyPr>
                <a:normAutofit/>
              </a:bodyPr>
              <a:lstStyle/>
              <a:p>
                <a:r>
                  <a:rPr lang="fr-FR" sz="2000" dirty="0" smtClean="0"/>
                  <a:t>La sortie d’un capteur ordre zéro est reliée à son entrée par une équation du type</a:t>
                </a:r>
              </a:p>
              <a:p>
                <a:endParaRPr lang="fr-FR" sz="2000" dirty="0" smtClean="0"/>
              </a:p>
              <a:p>
                <a:pPr marL="0" indent="0">
                  <a:buNone/>
                </a:pPr>
                <a14:m>
                  <m:oMathPara xmlns:m="http://schemas.openxmlformats.org/officeDocument/2006/math">
                    <m:oMathParaPr>
                      <m:jc m:val="centerGroup"/>
                    </m:oMathParaPr>
                    <m:oMath xmlns:m="http://schemas.openxmlformats.org/officeDocument/2006/math">
                      <m:r>
                        <a:rPr lang="fr-FR" sz="2000" b="0" i="1" smtClean="0">
                          <a:latin typeface="Cambria Math"/>
                        </a:rPr>
                        <m:t>𝑦</m:t>
                      </m:r>
                      <m:r>
                        <a:rPr lang="fr-FR" sz="2000" b="0" i="1" smtClean="0">
                          <a:latin typeface="Cambria Math"/>
                        </a:rPr>
                        <m:t>(</m:t>
                      </m:r>
                      <m:r>
                        <a:rPr lang="fr-FR" sz="2000" b="0" i="1" smtClean="0">
                          <a:latin typeface="Cambria Math"/>
                        </a:rPr>
                        <m:t>𝑡</m:t>
                      </m:r>
                      <m:r>
                        <a:rPr lang="fr-FR" sz="2000" b="0" i="1" smtClean="0">
                          <a:latin typeface="Cambria Math"/>
                        </a:rPr>
                        <m:t>)</m:t>
                      </m:r>
                      <m:r>
                        <m:rPr>
                          <m:nor/>
                        </m:rPr>
                        <a:rPr lang="fr-FR" sz="2000" dirty="0" smtClean="0"/>
                        <m:t>=</m:t>
                      </m:r>
                      <m:r>
                        <m:rPr>
                          <m:nor/>
                        </m:rPr>
                        <a:rPr lang="fr-FR" sz="2000" b="0" i="0" dirty="0" smtClean="0"/>
                        <m:t> </m:t>
                      </m:r>
                      <m:r>
                        <m:rPr>
                          <m:nor/>
                        </m:rPr>
                        <a:rPr lang="fr-FR" sz="2000" b="0" i="0" dirty="0" smtClean="0"/>
                        <m:t>k</m:t>
                      </m:r>
                      <m:r>
                        <m:rPr>
                          <m:nor/>
                        </m:rPr>
                        <a:rPr lang="fr-FR" sz="2000" b="0" i="0" dirty="0" smtClean="0"/>
                        <m:t>. </m:t>
                      </m:r>
                      <m:r>
                        <m:rPr>
                          <m:nor/>
                        </m:rPr>
                        <a:rPr lang="fr-FR" sz="2000" dirty="0" smtClean="0"/>
                        <m:t>x</m:t>
                      </m:r>
                      <m:r>
                        <m:rPr>
                          <m:nor/>
                        </m:rPr>
                        <a:rPr lang="fr-FR" sz="2000" dirty="0" smtClean="0"/>
                        <m:t>(</m:t>
                      </m:r>
                      <m:r>
                        <m:rPr>
                          <m:nor/>
                        </m:rPr>
                        <a:rPr lang="fr-FR" sz="2000" dirty="0" smtClean="0"/>
                        <m:t>t</m:t>
                      </m:r>
                      <m:r>
                        <m:rPr>
                          <m:nor/>
                        </m:rPr>
                        <a:rPr lang="fr-FR" sz="2000" dirty="0" smtClean="0"/>
                        <m:t>) </m:t>
                      </m:r>
                    </m:oMath>
                  </m:oMathPara>
                </a14:m>
                <a:endParaRPr lang="fr-FR" sz="2000" dirty="0" smtClean="0"/>
              </a:p>
              <a:p>
                <a:pPr marL="0" indent="0" algn="ctr">
                  <a:buNone/>
                </a:pPr>
                <a:endParaRPr lang="fr-FR" sz="2000" dirty="0"/>
              </a:p>
              <a:p>
                <a:pPr lvl="2"/>
                <a:r>
                  <a:rPr lang="fr-FR" sz="1600" dirty="0" smtClean="0"/>
                  <a:t>Sensibilité statique : k= </a:t>
                </a:r>
                <a:r>
                  <a:rPr lang="fr-FR" sz="1600" dirty="0" err="1" smtClean="0"/>
                  <a:t>cte</a:t>
                </a:r>
                <a:r>
                  <a:rPr lang="fr-FR" sz="1600" dirty="0" smtClean="0"/>
                  <a:t> </a:t>
                </a:r>
                <a14:m>
                  <m:oMath xmlns:m="http://schemas.openxmlformats.org/officeDocument/2006/math">
                    <m:r>
                      <a:rPr lang="fr-FR" sz="1600" i="1" smtClean="0">
                        <a:latin typeface="Cambria Math"/>
                        <a:ea typeface="Cambria Math"/>
                      </a:rPr>
                      <m:t>∀</m:t>
                    </m:r>
                    <m:r>
                      <a:rPr lang="fr-FR" sz="1600" b="0" i="1" smtClean="0">
                        <a:latin typeface="Cambria Math"/>
                        <a:ea typeface="Cambria Math"/>
                      </a:rPr>
                      <m:t> </m:t>
                    </m:r>
                    <m:r>
                      <a:rPr lang="fr-FR" sz="1600" b="0" i="1" smtClean="0">
                        <a:latin typeface="Cambria Math"/>
                        <a:ea typeface="Cambria Math"/>
                      </a:rPr>
                      <m:t>𝑙𝑎</m:t>
                    </m:r>
                    <m:r>
                      <a:rPr lang="fr-FR" sz="1600" b="0" i="1" smtClean="0">
                        <a:latin typeface="Cambria Math"/>
                        <a:ea typeface="Cambria Math"/>
                      </a:rPr>
                      <m:t> </m:t>
                    </m:r>
                    <m:r>
                      <a:rPr lang="fr-FR" sz="1600" b="0" i="1" smtClean="0">
                        <a:latin typeface="Cambria Math"/>
                        <a:ea typeface="Cambria Math"/>
                      </a:rPr>
                      <m:t>𝑓𝑟</m:t>
                    </m:r>
                    <m:r>
                      <a:rPr lang="fr-FR" sz="1600" b="0" i="1" smtClean="0">
                        <a:latin typeface="Cambria Math"/>
                        <a:ea typeface="Cambria Math"/>
                      </a:rPr>
                      <m:t>é</m:t>
                    </m:r>
                    <m:r>
                      <a:rPr lang="fr-FR" sz="1600" b="0" i="1" smtClean="0">
                        <a:latin typeface="Cambria Math"/>
                        <a:ea typeface="Cambria Math"/>
                      </a:rPr>
                      <m:t>𝑞𝑢𝑒𝑛𝑐𝑒</m:t>
                    </m:r>
                  </m:oMath>
                </a14:m>
                <a:endParaRPr lang="fr-FR" sz="1600" b="0" dirty="0" smtClean="0">
                  <a:ea typeface="Cambria Math"/>
                </a:endParaRPr>
              </a:p>
              <a:p>
                <a:pPr lvl="2"/>
                <a:r>
                  <a:rPr lang="fr-FR" sz="1600" dirty="0" smtClean="0"/>
                  <a:t>Erreur dynamique et </a:t>
                </a:r>
                <a:r>
                  <a:rPr lang="fr-FR" sz="1600" dirty="0" err="1" smtClean="0"/>
                  <a:t>delai</a:t>
                </a:r>
                <a:r>
                  <a:rPr lang="fr-FR" sz="1600" dirty="0" smtClean="0"/>
                  <a:t> : 0</a:t>
                </a:r>
              </a:p>
              <a:p>
                <a:pPr lvl="2"/>
                <a:r>
                  <a:rPr lang="fr-FR" sz="1600" dirty="0" smtClean="0"/>
                  <a:t>Ordre zéro: le capteur ne possède pas de stockage d’énergie</a:t>
                </a:r>
                <a:endParaRPr lang="fr-FR" sz="1600" dirty="0"/>
              </a:p>
              <a:p>
                <a:pPr lvl="2"/>
                <a:r>
                  <a:rPr lang="fr-FR" sz="1600" dirty="0" smtClean="0"/>
                  <a:t>Exemple: Potentiomètre</a:t>
                </a:r>
                <a:r>
                  <a:rPr lang="fr-FR" sz="1600" dirty="0"/>
                  <a:t>	</a:t>
                </a:r>
                <a:r>
                  <a:rPr lang="fr-FR" sz="1600" dirty="0" smtClean="0"/>
                  <a:t>	</a:t>
                </a:r>
              </a:p>
              <a:p>
                <a:pPr marL="457200" lvl="1" indent="0">
                  <a:buNone/>
                </a:pPr>
                <a:r>
                  <a:rPr lang="fr-FR" sz="1600" dirty="0" smtClean="0"/>
                  <a:t>				</a:t>
                </a:r>
                <a:r>
                  <a:rPr lang="fr-FR" sz="1600" i="1" dirty="0" smtClean="0">
                    <a:solidFill>
                      <a:srgbClr val="FF0000"/>
                    </a:solidFill>
                  </a:rPr>
                  <a:t>Ici simplification: on ne peut pas faire varier la 				position du capteur instantanément; car 					</a:t>
                </a:r>
                <a:r>
                  <a:rPr lang="fr-FR" sz="1600" i="1" dirty="0" err="1" smtClean="0">
                    <a:solidFill>
                      <a:srgbClr val="FF0000"/>
                    </a:solidFill>
                  </a:rPr>
                  <a:t>pb</a:t>
                </a:r>
                <a:r>
                  <a:rPr lang="fr-FR" sz="1600" i="1" dirty="0" smtClean="0">
                    <a:solidFill>
                      <a:srgbClr val="FF0000"/>
                    </a:solidFill>
                  </a:rPr>
                  <a:t> de friction qui  existe</a:t>
                </a:r>
              </a:p>
              <a:p>
                <a:pPr marL="457200" lvl="1" indent="0" algn="ctr">
                  <a:buNone/>
                </a:pPr>
                <a:endParaRPr lang="fr-FR" sz="1600" dirty="0" smtClean="0"/>
              </a:p>
              <a:p>
                <a:pPr marL="400050" lvl="2" indent="0">
                  <a:buNone/>
                </a:pPr>
                <a:endParaRPr lang="fr-FR" sz="1600" dirty="0" smtClean="0"/>
              </a:p>
              <a:p>
                <a:pPr lvl="1"/>
                <a:endParaRPr lang="fr-FR" sz="1700" dirty="0" smtClean="0"/>
              </a:p>
              <a:p>
                <a:pPr marL="457200" lvl="1" indent="0">
                  <a:buNone/>
                </a:pPr>
                <a:endParaRPr lang="fr-FR" sz="1600" dirty="0" smtClean="0">
                  <a:sym typeface="Wingdings" pitchFamily="2" charset="2"/>
                </a:endParaRPr>
              </a:p>
              <a:p>
                <a:pPr lvl="3"/>
                <a:endParaRPr lang="fr-FR" sz="800" dirty="0" smtClean="0"/>
              </a:p>
              <a:p>
                <a:pPr lvl="2"/>
                <a:endParaRPr lang="fr-FR" sz="1400" dirty="0" smtClean="0"/>
              </a:p>
              <a:p>
                <a:pPr lvl="2"/>
                <a:endParaRPr lang="fr-FR" sz="1200" dirty="0" smtClean="0"/>
              </a:p>
              <a:p>
                <a:pPr lvl="3"/>
                <a:endParaRPr lang="fr-FR" sz="1000" dirty="0" smtClean="0"/>
              </a:p>
              <a:p>
                <a:pPr marL="914400" lvl="2" indent="0">
                  <a:buNone/>
                </a:pPr>
                <a:endParaRPr lang="fr-FR" sz="2000" dirty="0" smtClean="0"/>
              </a:p>
              <a:p>
                <a:endParaRPr lang="fr-FR" sz="2000" dirty="0"/>
              </a:p>
              <a:p>
                <a:pPr lvl="1"/>
                <a:endParaRPr lang="fr-FR" sz="1600" dirty="0" smtClean="0"/>
              </a:p>
              <a:p>
                <a:pPr lvl="1"/>
                <a:endParaRPr lang="fr-FR" sz="1600" dirty="0"/>
              </a:p>
              <a:p>
                <a:pPr lvl="1"/>
                <a:endParaRPr lang="fr-FR" sz="1600" dirty="0" smtClean="0"/>
              </a:p>
              <a:p>
                <a:pPr lvl="1"/>
                <a:endParaRPr lang="fr-FR" sz="1600" dirty="0" smtClean="0"/>
              </a:p>
              <a:p>
                <a:pPr lvl="1"/>
                <a:endParaRPr lang="fr-FR" sz="1700" dirty="0" smtClean="0"/>
              </a:p>
              <a:p>
                <a:pPr lvl="1"/>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457200" y="1600200"/>
                <a:ext cx="8075240" cy="4853136"/>
              </a:xfrm>
              <a:blipFill rotWithShape="1">
                <a:blip r:embed="rId5"/>
                <a:stretch>
                  <a:fillRect l="-604" t="-628"/>
                </a:stretch>
              </a:blipFill>
            </p:spPr>
            <p:txBody>
              <a:bodyPr/>
              <a:lstStyle/>
              <a:p>
                <a:r>
                  <a:rPr lang="en-US">
                    <a:noFill/>
                  </a:rPr>
                  <a:t> </a:t>
                </a:r>
              </a:p>
            </p:txBody>
          </p:sp>
        </mc:Fallback>
      </mc:AlternateContent>
      <p:sp>
        <p:nvSpPr>
          <p:cNvPr id="4" name="Titre 1"/>
          <p:cNvSpPr>
            <a:spLocks noGrp="1"/>
          </p:cNvSpPr>
          <p:nvPr>
            <p:ph type="title"/>
          </p:nvPr>
        </p:nvSpPr>
        <p:spPr/>
        <p:txBody>
          <a:bodyPr>
            <a:normAutofit/>
          </a:bodyPr>
          <a:lstStyle/>
          <a:p>
            <a:r>
              <a:rPr lang="fr-FR" sz="2800" dirty="0" smtClean="0"/>
              <a:t>Systèmes de mesure Ordre Zéro</a:t>
            </a:r>
            <a:endParaRPr lang="fr-FR" sz="2800" dirty="0"/>
          </a:p>
        </p:txBody>
      </p:sp>
      <p:grpSp>
        <p:nvGrpSpPr>
          <p:cNvPr id="10" name="Groupe 9"/>
          <p:cNvGrpSpPr/>
          <p:nvPr/>
        </p:nvGrpSpPr>
        <p:grpSpPr>
          <a:xfrm>
            <a:off x="494757" y="4717702"/>
            <a:ext cx="3635516" cy="1743075"/>
            <a:chOff x="683568" y="4797152"/>
            <a:chExt cx="3635516" cy="1743075"/>
          </a:xfrm>
        </p:grpSpPr>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4797152"/>
              <a:ext cx="27813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cteur droit avec flèche 4"/>
            <p:cNvCxnSpPr/>
            <p:nvPr/>
          </p:nvCxnSpPr>
          <p:spPr>
            <a:xfrm flipV="1">
              <a:off x="3170752" y="5668689"/>
              <a:ext cx="0" cy="6480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3238964" y="5733256"/>
              <a:ext cx="1080120" cy="369332"/>
            </a:xfrm>
            <a:prstGeom prst="rect">
              <a:avLst/>
            </a:prstGeom>
            <a:solidFill>
              <a:schemeClr val="bg1">
                <a:lumMod val="95000"/>
              </a:schemeClr>
            </a:solidFill>
            <a:ln>
              <a:solidFill>
                <a:schemeClr val="bg1"/>
              </a:solidFill>
            </a:ln>
          </p:spPr>
          <p:txBody>
            <a:bodyPr wrap="square" rtlCol="0">
              <a:spAutoFit/>
            </a:bodyPr>
            <a:lstStyle/>
            <a:p>
              <a:r>
                <a:rPr lang="fr-FR" dirty="0" err="1" smtClean="0"/>
                <a:t>Vout</a:t>
              </a:r>
              <a:endParaRPr lang="fr-FR" dirty="0"/>
            </a:p>
          </p:txBody>
        </p:sp>
        <p:sp>
          <p:nvSpPr>
            <p:cNvPr id="7" name="ZoneTexte 6"/>
            <p:cNvSpPr txBox="1"/>
            <p:nvPr/>
          </p:nvSpPr>
          <p:spPr>
            <a:xfrm>
              <a:off x="2445091" y="5044534"/>
              <a:ext cx="407484" cy="369332"/>
            </a:xfrm>
            <a:prstGeom prst="rect">
              <a:avLst/>
            </a:prstGeom>
            <a:noFill/>
          </p:spPr>
          <p:txBody>
            <a:bodyPr wrap="none" rtlCol="0">
              <a:spAutoFit/>
            </a:bodyPr>
            <a:lstStyle/>
            <a:p>
              <a:r>
                <a:rPr lang="fr-FR" dirty="0" err="1" smtClean="0"/>
                <a:t>x</a:t>
              </a:r>
              <a:r>
                <a:rPr lang="fr-FR" baseline="-25000" dirty="0" err="1" smtClean="0"/>
                <a:t>m</a:t>
              </a:r>
              <a:endParaRPr lang="fr-FR" baseline="-25000" dirty="0"/>
            </a:p>
          </p:txBody>
        </p:sp>
        <p:sp>
          <p:nvSpPr>
            <p:cNvPr id="9" name="ZoneTexte 8"/>
            <p:cNvSpPr txBox="1"/>
            <p:nvPr/>
          </p:nvSpPr>
          <p:spPr>
            <a:xfrm>
              <a:off x="2411760" y="5805264"/>
              <a:ext cx="362600" cy="369332"/>
            </a:xfrm>
            <a:prstGeom prst="rect">
              <a:avLst/>
            </a:prstGeom>
            <a:noFill/>
          </p:spPr>
          <p:txBody>
            <a:bodyPr wrap="none" rtlCol="0">
              <a:spAutoFit/>
            </a:bodyPr>
            <a:lstStyle/>
            <a:p>
              <a:r>
                <a:rPr lang="fr-FR" dirty="0" smtClean="0"/>
                <a:t>x</a:t>
              </a:r>
              <a:r>
                <a:rPr lang="fr-FR" baseline="-25000" dirty="0"/>
                <a:t>0</a:t>
              </a:r>
            </a:p>
          </p:txBody>
        </p:sp>
      </p:grpSp>
      <mc:AlternateContent xmlns:mc="http://schemas.openxmlformats.org/markup-compatibility/2006" xmlns:a14="http://schemas.microsoft.com/office/drawing/2010/main">
        <mc:Choice Requires="a14">
          <p:sp>
            <p:nvSpPr>
              <p:cNvPr id="8" name="ZoneTexte 7"/>
              <p:cNvSpPr txBox="1"/>
              <p:nvPr/>
            </p:nvSpPr>
            <p:spPr>
              <a:xfrm>
                <a:off x="3851920" y="5659368"/>
                <a:ext cx="1725409" cy="6347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a:rPr>
                          </m:ctrlPr>
                        </m:sSubPr>
                        <m:e>
                          <m:r>
                            <a:rPr lang="fr-FR" b="0" i="1" smtClean="0">
                              <a:latin typeface="Cambria Math"/>
                            </a:rPr>
                            <m:t>𝑉</m:t>
                          </m:r>
                        </m:e>
                        <m:sub>
                          <m:r>
                            <a:rPr lang="fr-FR" b="0" i="1" smtClean="0">
                              <a:latin typeface="Cambria Math"/>
                            </a:rPr>
                            <m:t>𝑜𝑢𝑡</m:t>
                          </m:r>
                        </m:sub>
                      </m:sSub>
                      <m:r>
                        <a:rPr lang="fr-FR" b="0" i="1" smtClean="0">
                          <a:latin typeface="Cambria Math"/>
                        </a:rPr>
                        <m:t>=</m:t>
                      </m:r>
                      <m:sSub>
                        <m:sSubPr>
                          <m:ctrlPr>
                            <a:rPr lang="fr-FR" b="0" i="1" smtClean="0">
                              <a:latin typeface="Cambria Math"/>
                            </a:rPr>
                          </m:ctrlPr>
                        </m:sSubPr>
                        <m:e>
                          <m:r>
                            <a:rPr lang="fr-FR" b="0" i="1" smtClean="0">
                              <a:latin typeface="Cambria Math"/>
                            </a:rPr>
                            <m:t>𝑉</m:t>
                          </m:r>
                        </m:e>
                        <m:sub>
                          <m:r>
                            <a:rPr lang="fr-FR" b="0" i="1" smtClean="0">
                              <a:latin typeface="Cambria Math"/>
                            </a:rPr>
                            <m:t>𝑟</m:t>
                          </m:r>
                        </m:sub>
                      </m:sSub>
                      <m:r>
                        <a:rPr lang="fr-FR" b="0" i="1" smtClean="0">
                          <a:latin typeface="Cambria Math"/>
                        </a:rPr>
                        <m:t> </m:t>
                      </m:r>
                      <m:r>
                        <a:rPr lang="fr-FR" b="0" i="1" smtClean="0">
                          <a:latin typeface="Cambria Math"/>
                          <a:ea typeface="Cambria Math"/>
                        </a:rPr>
                        <m:t>× </m:t>
                      </m:r>
                      <m:f>
                        <m:fPr>
                          <m:ctrlPr>
                            <a:rPr lang="fr-FR" b="0" i="1" smtClean="0">
                              <a:latin typeface="Cambria Math"/>
                              <a:ea typeface="Cambria Math"/>
                            </a:rPr>
                          </m:ctrlPr>
                        </m:fPr>
                        <m:num/>
                        <m:den/>
                      </m:f>
                    </m:oMath>
                  </m:oMathPara>
                </a14:m>
                <a:endParaRPr lang="fr-FR" dirty="0"/>
              </a:p>
            </p:txBody>
          </p:sp>
        </mc:Choice>
        <mc:Fallback xmlns="">
          <p:sp>
            <p:nvSpPr>
              <p:cNvPr id="8" name="ZoneTexte 7"/>
              <p:cNvSpPr txBox="1">
                <a:spLocks noRot="1" noChangeAspect="1" noMove="1" noResize="1" noEditPoints="1" noAdjustHandles="1" noChangeArrowheads="1" noChangeShapeType="1" noTextEdit="1"/>
              </p:cNvSpPr>
              <p:nvPr/>
            </p:nvSpPr>
            <p:spPr>
              <a:xfrm>
                <a:off x="3851920" y="5659368"/>
                <a:ext cx="1725409" cy="634789"/>
              </a:xfrm>
              <a:prstGeom prst="rect">
                <a:avLst/>
              </a:prstGeom>
              <a:blipFill rotWithShape="1">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413709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229600" cy="4824536"/>
          </a:xfrm>
        </p:spPr>
        <p:txBody>
          <a:bodyPr>
            <a:normAutofit lnSpcReduction="10000"/>
          </a:bodyPr>
          <a:lstStyle/>
          <a:p>
            <a:r>
              <a:rPr lang="fr-FR" sz="2000" b="1" dirty="0"/>
              <a:t>C</a:t>
            </a:r>
            <a:r>
              <a:rPr lang="fr-FR" sz="2000" b="1" dirty="0" smtClean="0"/>
              <a:t>apteur</a:t>
            </a:r>
            <a:r>
              <a:rPr lang="fr-FR" sz="2000" dirty="0" smtClean="0"/>
              <a:t>: c’est l’interface entre un processus physique et la chaine d’acquisition. La grandeur physique à mesurer est le </a:t>
            </a:r>
            <a:r>
              <a:rPr lang="fr-FR" sz="2000" dirty="0" err="1" smtClean="0"/>
              <a:t>mesurande</a:t>
            </a:r>
            <a:r>
              <a:rPr lang="fr-FR" sz="2000" dirty="0" smtClean="0"/>
              <a:t>. Le capteur reçoit et réagit au stimulus.</a:t>
            </a:r>
            <a:endParaRPr lang="fr-FR" sz="2000" dirty="0" smtClean="0"/>
          </a:p>
          <a:p>
            <a:r>
              <a:rPr lang="fr-FR" sz="2000" b="1" dirty="0" err="1" smtClean="0"/>
              <a:t>Mesurande</a:t>
            </a:r>
            <a:r>
              <a:rPr lang="fr-FR" sz="2000" dirty="0" smtClean="0"/>
              <a:t>: grandeur physique, en général non électrique, à mesurer ( déplacement, pression, vitesse, température …) . C’est « l’excitation » du capteur (grandeur d’entrée)</a:t>
            </a:r>
            <a:endParaRPr lang="fr-FR" sz="2000" dirty="0" smtClean="0"/>
          </a:p>
          <a:p>
            <a:r>
              <a:rPr lang="fr-FR" sz="2000" b="1" dirty="0" smtClean="0"/>
              <a:t>Réponse </a:t>
            </a:r>
            <a:r>
              <a:rPr lang="fr-FR" sz="2000" b="1" dirty="0" smtClean="0"/>
              <a:t>ou grandeur de sortie</a:t>
            </a:r>
            <a:r>
              <a:rPr lang="fr-FR" sz="2000" dirty="0" smtClean="0"/>
              <a:t>: c’est l’information donnée par le capteur et qui dépend du </a:t>
            </a:r>
            <a:r>
              <a:rPr lang="fr-FR" sz="2000" dirty="0" err="1" smtClean="0"/>
              <a:t>mesurande</a:t>
            </a:r>
            <a:r>
              <a:rPr lang="fr-FR" sz="2000" dirty="0" smtClean="0"/>
              <a:t>. Cette information (signal) variable peut être manipulée (</a:t>
            </a:r>
            <a:r>
              <a:rPr lang="fr-FR" sz="2000" dirty="0" err="1" smtClean="0"/>
              <a:t>processée</a:t>
            </a:r>
            <a:r>
              <a:rPr lang="fr-FR" sz="2000" dirty="0" smtClean="0"/>
              <a:t>, transmise, affichée)</a:t>
            </a:r>
            <a:endParaRPr lang="fr-FR" sz="2000" dirty="0" smtClean="0"/>
          </a:p>
          <a:p>
            <a:r>
              <a:rPr lang="fr-FR" sz="2000" b="1" dirty="0" smtClean="0"/>
              <a:t>Mesure</a:t>
            </a:r>
            <a:r>
              <a:rPr lang="fr-FR" sz="2000" dirty="0" smtClean="0"/>
              <a:t>: </a:t>
            </a:r>
            <a:r>
              <a:rPr lang="fr-FR" sz="2000" dirty="0" smtClean="0"/>
              <a:t>ensemble du </a:t>
            </a:r>
            <a:r>
              <a:rPr lang="fr-FR" sz="2000" dirty="0" err="1" smtClean="0"/>
              <a:t>process</a:t>
            </a:r>
            <a:r>
              <a:rPr lang="fr-FR" sz="2000" dirty="0" smtClean="0"/>
              <a:t> de comparaison d’une quantité inconnue avec un </a:t>
            </a:r>
            <a:r>
              <a:rPr lang="fr-FR" sz="2000" dirty="0" err="1" smtClean="0"/>
              <a:t>standart</a:t>
            </a:r>
            <a:r>
              <a:rPr lang="fr-FR" sz="2000" dirty="0" smtClean="0"/>
              <a:t> d’une même quantité (longueur) ou des </a:t>
            </a:r>
            <a:r>
              <a:rPr lang="fr-FR" sz="2000" dirty="0" err="1" smtClean="0"/>
              <a:t>standarts</a:t>
            </a:r>
            <a:r>
              <a:rPr lang="fr-FR" sz="2000" dirty="0" smtClean="0"/>
              <a:t> de deux ou plus de quantités reliées (vitesse </a:t>
            </a:r>
            <a:r>
              <a:rPr lang="fr-FR" sz="2000" dirty="0" err="1" smtClean="0"/>
              <a:t>ie</a:t>
            </a:r>
            <a:r>
              <a:rPr lang="fr-FR" sz="2000" dirty="0" smtClean="0"/>
              <a:t> longueur et temps)</a:t>
            </a:r>
            <a:endParaRPr lang="fr-FR" sz="2000" dirty="0" smtClean="0"/>
          </a:p>
          <a:p>
            <a:r>
              <a:rPr lang="fr-FR" sz="2000" b="1" dirty="0" smtClean="0"/>
              <a:t>Transducteurs</a:t>
            </a:r>
            <a:r>
              <a:rPr lang="fr-FR" sz="2000" dirty="0" smtClean="0"/>
              <a:t>: un dispositif (</a:t>
            </a:r>
            <a:r>
              <a:rPr lang="fr-FR" sz="2000" dirty="0" err="1" smtClean="0"/>
              <a:t>device</a:t>
            </a:r>
            <a:r>
              <a:rPr lang="fr-FR" sz="2000" dirty="0" smtClean="0"/>
              <a:t>) qui converti un signal d’une forme physique en un signal correspondant ayant une forme physique différente (généralement électrique)</a:t>
            </a:r>
            <a:endParaRPr lang="fr-FR" dirty="0" smtClean="0"/>
          </a:p>
          <a:p>
            <a:pPr lvl="1"/>
            <a:endParaRPr lang="fr-FR" sz="1800" dirty="0" smtClean="0"/>
          </a:p>
          <a:p>
            <a:pPr lvl="1"/>
            <a:endParaRPr lang="fr-FR" dirty="0" smtClean="0"/>
          </a:p>
          <a:p>
            <a:pPr lvl="1"/>
            <a:endParaRPr lang="fr-FR" dirty="0"/>
          </a:p>
        </p:txBody>
      </p:sp>
      <p:sp>
        <p:nvSpPr>
          <p:cNvPr id="4" name="Titre 1"/>
          <p:cNvSpPr>
            <a:spLocks noGrp="1"/>
          </p:cNvSpPr>
          <p:nvPr>
            <p:ph type="title"/>
          </p:nvPr>
        </p:nvSpPr>
        <p:spPr>
          <a:xfrm>
            <a:off x="457200" y="44624"/>
            <a:ext cx="8229600" cy="1143000"/>
          </a:xfrm>
        </p:spPr>
        <p:txBody>
          <a:bodyPr>
            <a:normAutofit/>
          </a:bodyPr>
          <a:lstStyle/>
          <a:p>
            <a:r>
              <a:rPr lang="fr-FR" sz="2800" dirty="0" smtClean="0"/>
              <a:t>Capteurs et actuateurs</a:t>
            </a:r>
            <a:endParaRPr lang="fr-FR"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406" y="5714352"/>
            <a:ext cx="6054922" cy="114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0518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457200" y="1600200"/>
                <a:ext cx="8075240" cy="4997152"/>
              </a:xfrm>
            </p:spPr>
            <p:txBody>
              <a:bodyPr>
                <a:normAutofit fontScale="92500" lnSpcReduction="20000"/>
              </a:bodyPr>
              <a:lstStyle/>
              <a:p>
                <a:r>
                  <a:rPr lang="fr-FR" sz="2000" dirty="0" smtClean="0"/>
                  <a:t>Ici, dans ce cas il y a un élément qui stocke l’énergie et un qui la dissipe.</a:t>
                </a:r>
              </a:p>
              <a:p>
                <a:endParaRPr lang="fr-FR" sz="2000" dirty="0" smtClean="0"/>
              </a:p>
              <a:p>
                <a:pPr marL="0" indent="0" algn="ctr">
                  <a:buNone/>
                </a:pPr>
                <a14:m>
                  <m:oMathPara xmlns:m="http://schemas.openxmlformats.org/officeDocument/2006/math">
                    <m:oMathParaPr>
                      <m:jc m:val="centerGroup"/>
                    </m:oMathParaPr>
                    <m:oMath xmlns:m="http://schemas.openxmlformats.org/officeDocument/2006/math">
                      <m:sSub>
                        <m:sSubPr>
                          <m:ctrlPr>
                            <a:rPr lang="fr-FR" sz="2000" b="0" i="1" smtClean="0">
                              <a:latin typeface="Cambria Math"/>
                            </a:rPr>
                          </m:ctrlPr>
                        </m:sSubPr>
                        <m:e>
                          <m:r>
                            <a:rPr lang="fr-FR" sz="2000" b="0" i="1" smtClean="0">
                              <a:latin typeface="Cambria Math"/>
                            </a:rPr>
                            <m:t>𝑎</m:t>
                          </m:r>
                        </m:e>
                        <m:sub>
                          <m:r>
                            <a:rPr lang="fr-FR" sz="2000" b="0" i="1" smtClean="0">
                              <a:latin typeface="Cambria Math"/>
                            </a:rPr>
                            <m:t>1</m:t>
                          </m:r>
                        </m:sub>
                      </m:sSub>
                      <m:f>
                        <m:fPr>
                          <m:ctrlPr>
                            <a:rPr lang="fr-FR" sz="2000" b="0" i="1" smtClean="0">
                              <a:latin typeface="Cambria Math"/>
                            </a:rPr>
                          </m:ctrlPr>
                        </m:fPr>
                        <m:num>
                          <m:r>
                            <a:rPr lang="fr-FR" sz="2000" b="0" i="1" smtClean="0">
                              <a:latin typeface="Cambria Math"/>
                            </a:rPr>
                            <m:t>𝑑𝑦</m:t>
                          </m:r>
                          <m:r>
                            <a:rPr lang="fr-FR" sz="2000" b="0" i="1" smtClean="0">
                              <a:latin typeface="Cambria Math"/>
                            </a:rPr>
                            <m:t>(</m:t>
                          </m:r>
                          <m:r>
                            <a:rPr lang="fr-FR" sz="2000" b="0" i="1" smtClean="0">
                              <a:latin typeface="Cambria Math"/>
                            </a:rPr>
                            <m:t>𝑡</m:t>
                          </m:r>
                          <m:r>
                            <a:rPr lang="fr-FR" sz="2000" b="0" i="1" smtClean="0">
                              <a:latin typeface="Cambria Math"/>
                            </a:rPr>
                            <m:t>)</m:t>
                          </m:r>
                        </m:num>
                        <m:den>
                          <m:r>
                            <a:rPr lang="fr-FR" sz="2000" b="0" i="1" smtClean="0">
                              <a:latin typeface="Cambria Math"/>
                            </a:rPr>
                            <m:t>𝑑𝑡</m:t>
                          </m:r>
                        </m:den>
                      </m:f>
                      <m:sSub>
                        <m:sSubPr>
                          <m:ctrlPr>
                            <a:rPr lang="fr-FR" sz="2000" b="0" i="1" smtClean="0">
                              <a:latin typeface="Cambria Math"/>
                            </a:rPr>
                          </m:ctrlPr>
                        </m:sSubPr>
                        <m:e>
                          <m:r>
                            <a:rPr lang="fr-FR" sz="2000" b="0" i="1" smtClean="0">
                              <a:latin typeface="Cambria Math"/>
                            </a:rPr>
                            <m:t>+ </m:t>
                          </m:r>
                          <m:r>
                            <a:rPr lang="fr-FR" sz="2000" b="0" i="1" smtClean="0">
                              <a:latin typeface="Cambria Math"/>
                            </a:rPr>
                            <m:t>𝑎</m:t>
                          </m:r>
                        </m:e>
                        <m:sub>
                          <m:r>
                            <a:rPr lang="fr-FR" sz="2000" b="0" i="1" smtClean="0">
                              <a:latin typeface="Cambria Math"/>
                            </a:rPr>
                            <m:t>0</m:t>
                          </m:r>
                        </m:sub>
                      </m:sSub>
                      <m:r>
                        <a:rPr lang="fr-FR" sz="2000" b="0" i="1" smtClean="0">
                          <a:latin typeface="Cambria Math"/>
                        </a:rPr>
                        <m:t>𝑦</m:t>
                      </m:r>
                      <m:r>
                        <a:rPr lang="fr-FR" sz="2000" b="0" i="1" smtClean="0">
                          <a:latin typeface="Cambria Math"/>
                        </a:rPr>
                        <m:t>(</m:t>
                      </m:r>
                      <m:r>
                        <a:rPr lang="fr-FR" sz="2000" b="0" i="1" smtClean="0">
                          <a:latin typeface="Cambria Math"/>
                        </a:rPr>
                        <m:t>𝑡</m:t>
                      </m:r>
                      <m:r>
                        <a:rPr lang="fr-FR" sz="2000" b="0" i="1" smtClean="0">
                          <a:latin typeface="Cambria Math"/>
                        </a:rPr>
                        <m:t>)</m:t>
                      </m:r>
                      <m:r>
                        <m:rPr>
                          <m:nor/>
                        </m:rPr>
                        <a:rPr lang="fr-FR" sz="2000" dirty="0" smtClean="0"/>
                        <m:t>=</m:t>
                      </m:r>
                      <m:r>
                        <m:rPr>
                          <m:nor/>
                        </m:rPr>
                        <a:rPr lang="fr-FR" sz="2000" b="0" i="0" dirty="0" smtClean="0"/>
                        <m:t> </m:t>
                      </m:r>
                      <m:r>
                        <m:rPr>
                          <m:nor/>
                        </m:rPr>
                        <a:rPr lang="fr-FR" sz="2000" b="0" i="0" dirty="0" smtClean="0"/>
                        <m:t>x</m:t>
                      </m:r>
                      <m:r>
                        <m:rPr>
                          <m:nor/>
                        </m:rPr>
                        <a:rPr lang="fr-FR" sz="2000" b="0" i="0" dirty="0" smtClean="0"/>
                        <m:t>(</m:t>
                      </m:r>
                      <m:r>
                        <m:rPr>
                          <m:nor/>
                        </m:rPr>
                        <a:rPr lang="fr-FR" sz="2000" b="0" i="0" dirty="0" smtClean="0"/>
                        <m:t>t</m:t>
                      </m:r>
                      <m:r>
                        <m:rPr>
                          <m:nor/>
                        </m:rPr>
                        <a:rPr lang="fr-FR" sz="2000" b="0" i="0" dirty="0" smtClean="0"/>
                        <m:t>) </m:t>
                      </m:r>
                    </m:oMath>
                  </m:oMathPara>
                </a14:m>
                <a:endParaRPr lang="fr-FR" sz="2000" b="0" i="0" dirty="0" smtClean="0"/>
              </a:p>
              <a:p>
                <a:pPr marL="0" indent="0" algn="ctr">
                  <a:buNone/>
                </a:pPr>
                <a14:m>
                  <m:oMathPara xmlns:m="http://schemas.openxmlformats.org/officeDocument/2006/math">
                    <m:oMathParaPr>
                      <m:jc m:val="centerGroup"/>
                    </m:oMathParaPr>
                    <m:oMath xmlns:m="http://schemas.openxmlformats.org/officeDocument/2006/math">
                      <m:r>
                        <m:rPr>
                          <m:nor/>
                        </m:rPr>
                        <a:rPr lang="fr-FR" sz="2000" dirty="0" smtClean="0"/>
                        <m:t> </m:t>
                      </m:r>
                    </m:oMath>
                  </m:oMathPara>
                </a14:m>
                <a:endParaRPr lang="fr-FR" sz="2000" dirty="0" smtClean="0"/>
              </a:p>
              <a:p>
                <a:pPr marL="0" indent="0" algn="ctr">
                  <a:buNone/>
                </a:pPr>
                <a14:m>
                  <m:oMath xmlns:m="http://schemas.openxmlformats.org/officeDocument/2006/math">
                    <m:r>
                      <a:rPr lang="fr-FR" sz="2000" b="0" i="1" smtClean="0">
                        <a:latin typeface="Cambria Math"/>
                        <a:ea typeface="Cambria Math"/>
                      </a:rPr>
                      <m:t>𝜏</m:t>
                    </m:r>
                    <m:f>
                      <m:fPr>
                        <m:ctrlPr>
                          <a:rPr lang="fr-FR" sz="2000" b="0" i="1" smtClean="0">
                            <a:latin typeface="Cambria Math"/>
                          </a:rPr>
                        </m:ctrlPr>
                      </m:fPr>
                      <m:num>
                        <m:r>
                          <a:rPr lang="fr-FR" sz="2000" b="0" i="1" smtClean="0">
                            <a:latin typeface="Cambria Math"/>
                          </a:rPr>
                          <m:t>𝑑𝑦</m:t>
                        </m:r>
                        <m:r>
                          <a:rPr lang="fr-FR" sz="2000" b="0" i="1" smtClean="0">
                            <a:latin typeface="Cambria Math"/>
                          </a:rPr>
                          <m:t>(</m:t>
                        </m:r>
                        <m:r>
                          <a:rPr lang="fr-FR" sz="2000" b="0" i="1" smtClean="0">
                            <a:latin typeface="Cambria Math"/>
                          </a:rPr>
                          <m:t>𝑡</m:t>
                        </m:r>
                        <m:r>
                          <a:rPr lang="fr-FR" sz="2000" b="0" i="1" smtClean="0">
                            <a:latin typeface="Cambria Math"/>
                          </a:rPr>
                          <m:t>)</m:t>
                        </m:r>
                      </m:num>
                      <m:den>
                        <m:r>
                          <a:rPr lang="fr-FR" sz="2000" b="0" i="1" smtClean="0">
                            <a:latin typeface="Cambria Math"/>
                          </a:rPr>
                          <m:t>𝑑𝑡</m:t>
                        </m:r>
                      </m:den>
                    </m:f>
                    <m:r>
                      <a:rPr lang="fr-FR" sz="2000" b="0" i="1" smtClean="0">
                        <a:latin typeface="Cambria Math"/>
                      </a:rPr>
                      <m:t>+</m:t>
                    </m:r>
                    <m:r>
                      <a:rPr lang="fr-FR" sz="2000" b="0" i="1" smtClean="0">
                        <a:latin typeface="Cambria Math"/>
                      </a:rPr>
                      <m:t>𝑦</m:t>
                    </m:r>
                    <m:r>
                      <a:rPr lang="fr-FR" sz="2000" b="0" i="1" smtClean="0">
                        <a:latin typeface="Cambria Math"/>
                      </a:rPr>
                      <m:t>(</m:t>
                    </m:r>
                    <m:r>
                      <a:rPr lang="fr-FR" sz="2000" b="0" i="1" smtClean="0">
                        <a:latin typeface="Cambria Math"/>
                      </a:rPr>
                      <m:t>𝑡</m:t>
                    </m:r>
                    <m:r>
                      <a:rPr lang="fr-FR" sz="2000" b="0" i="1" smtClean="0">
                        <a:latin typeface="Cambria Math"/>
                      </a:rPr>
                      <m:t>)</m:t>
                    </m:r>
                    <m:r>
                      <m:rPr>
                        <m:nor/>
                      </m:rPr>
                      <a:rPr lang="fr-FR" sz="2000" dirty="0" smtClean="0"/>
                      <m:t>=</m:t>
                    </m:r>
                    <m:r>
                      <m:rPr>
                        <m:nor/>
                      </m:rPr>
                      <a:rPr lang="fr-FR" sz="2000" b="0" i="0" dirty="0" smtClean="0"/>
                      <m:t> </m:t>
                    </m:r>
                    <m:r>
                      <m:rPr>
                        <m:nor/>
                      </m:rPr>
                      <a:rPr lang="fr-FR" sz="2000" b="0" i="0" dirty="0" smtClean="0"/>
                      <m:t>k</m:t>
                    </m:r>
                    <m:r>
                      <m:rPr>
                        <m:nor/>
                      </m:rPr>
                      <a:rPr lang="fr-FR" sz="2000" b="0" i="0" dirty="0" smtClean="0"/>
                      <m:t> . </m:t>
                    </m:r>
                    <m:r>
                      <m:rPr>
                        <m:nor/>
                      </m:rPr>
                      <a:rPr lang="fr-FR" sz="2000" b="0" i="0" dirty="0" smtClean="0"/>
                      <m:t>x</m:t>
                    </m:r>
                    <m:r>
                      <m:rPr>
                        <m:nor/>
                      </m:rPr>
                      <a:rPr lang="fr-FR" sz="2000" b="0" i="0" dirty="0" smtClean="0"/>
                      <m:t>(</m:t>
                    </m:r>
                    <m:r>
                      <m:rPr>
                        <m:nor/>
                      </m:rPr>
                      <a:rPr lang="fr-FR" sz="2000" b="0" i="0" dirty="0" smtClean="0"/>
                      <m:t>t</m:t>
                    </m:r>
                    <m:r>
                      <m:rPr>
                        <m:nor/>
                      </m:rPr>
                      <a:rPr lang="fr-FR" sz="2000" b="0" i="0" dirty="0" smtClean="0"/>
                      <m:t>) </m:t>
                    </m:r>
                  </m:oMath>
                </a14:m>
                <a:r>
                  <a:rPr lang="fr-FR" sz="2000" b="0" i="0" dirty="0" smtClean="0"/>
                  <a:t>  	avec	 </a:t>
                </a:r>
                <a14:m>
                  <m:oMath xmlns:m="http://schemas.openxmlformats.org/officeDocument/2006/math">
                    <m:r>
                      <a:rPr lang="fr-FR" sz="2000" b="0" i="1" smtClean="0">
                        <a:latin typeface="Cambria Math"/>
                        <a:ea typeface="Cambria Math"/>
                      </a:rPr>
                      <m:t>𝜏</m:t>
                    </m:r>
                    <m:r>
                      <a:rPr lang="fr-FR" sz="2000" b="0" i="1" smtClean="0">
                        <a:latin typeface="Cambria Math"/>
                        <a:ea typeface="Cambria Math"/>
                      </a:rPr>
                      <m:t>=</m:t>
                    </m:r>
                    <m:f>
                      <m:fPr>
                        <m:type m:val="skw"/>
                        <m:ctrlPr>
                          <a:rPr lang="fr-FR" sz="2000" b="0" i="1" smtClean="0">
                            <a:latin typeface="Cambria Math"/>
                            <a:ea typeface="Cambria Math"/>
                          </a:rPr>
                        </m:ctrlPr>
                      </m:fPr>
                      <m:num>
                        <m:sSub>
                          <m:sSubPr>
                            <m:ctrlPr>
                              <a:rPr lang="fr-FR" sz="2000" b="0" i="1" smtClean="0">
                                <a:latin typeface="Cambria Math"/>
                                <a:ea typeface="Cambria Math"/>
                              </a:rPr>
                            </m:ctrlPr>
                          </m:sSubPr>
                          <m:e>
                            <m:r>
                              <a:rPr lang="fr-FR" sz="2000" b="0" i="1" smtClean="0">
                                <a:latin typeface="Cambria Math"/>
                                <a:ea typeface="Cambria Math"/>
                              </a:rPr>
                              <m:t>𝑎</m:t>
                            </m:r>
                          </m:e>
                          <m:sub>
                            <m:r>
                              <a:rPr lang="fr-FR" sz="2000" b="0" i="1" smtClean="0">
                                <a:latin typeface="Cambria Math"/>
                                <a:ea typeface="Cambria Math"/>
                              </a:rPr>
                              <m:t>1</m:t>
                            </m:r>
                          </m:sub>
                        </m:sSub>
                      </m:num>
                      <m:den>
                        <m:sSub>
                          <m:sSubPr>
                            <m:ctrlPr>
                              <a:rPr lang="fr-FR" sz="2000" b="0" i="1" smtClean="0">
                                <a:latin typeface="Cambria Math"/>
                                <a:ea typeface="Cambria Math"/>
                              </a:rPr>
                            </m:ctrlPr>
                          </m:sSubPr>
                          <m:e>
                            <m:r>
                              <a:rPr lang="fr-FR" sz="2000" b="0" i="1" smtClean="0">
                                <a:latin typeface="Cambria Math"/>
                                <a:ea typeface="Cambria Math"/>
                              </a:rPr>
                              <m:t>𝑎</m:t>
                            </m:r>
                          </m:e>
                          <m:sub>
                            <m:r>
                              <a:rPr lang="fr-FR" sz="2000" b="0" i="1" smtClean="0">
                                <a:latin typeface="Cambria Math"/>
                                <a:ea typeface="Cambria Math"/>
                              </a:rPr>
                              <m:t>0</m:t>
                            </m:r>
                          </m:sub>
                        </m:sSub>
                      </m:den>
                    </m:f>
                  </m:oMath>
                </a14:m>
                <a:endParaRPr lang="fr-FR" sz="2000" b="0" i="0" dirty="0" smtClean="0"/>
              </a:p>
              <a:p>
                <a:pPr marL="0" indent="0" algn="ctr">
                  <a:buNone/>
                </a:pPr>
                <a:r>
                  <a:rPr lang="fr-FR" sz="2000" dirty="0"/>
                  <a:t>	</a:t>
                </a:r>
                <a:r>
                  <a:rPr lang="fr-FR" sz="2000" dirty="0" smtClean="0"/>
                  <a:t>			</a:t>
                </a:r>
                <a14:m>
                  <m:oMath xmlns:m="http://schemas.openxmlformats.org/officeDocument/2006/math">
                    <m:r>
                      <a:rPr lang="fr-FR" sz="2000" b="0" i="1" smtClean="0">
                        <a:latin typeface="Cambria Math"/>
                      </a:rPr>
                      <m:t>𝑘</m:t>
                    </m:r>
                    <m:r>
                      <a:rPr lang="fr-FR" sz="2000" b="0" i="1" smtClean="0">
                        <a:latin typeface="Cambria Math"/>
                      </a:rPr>
                      <m:t>=</m:t>
                    </m:r>
                    <m:f>
                      <m:fPr>
                        <m:type m:val="skw"/>
                        <m:ctrlPr>
                          <a:rPr lang="fr-FR" sz="2000" b="0" i="1" smtClean="0">
                            <a:latin typeface="Cambria Math"/>
                          </a:rPr>
                        </m:ctrlPr>
                      </m:fPr>
                      <m:num>
                        <m:r>
                          <a:rPr lang="fr-FR" sz="2000" b="0" i="1" smtClean="0">
                            <a:latin typeface="Cambria Math"/>
                          </a:rPr>
                          <m:t>1</m:t>
                        </m:r>
                      </m:num>
                      <m:den>
                        <m:sSub>
                          <m:sSubPr>
                            <m:ctrlPr>
                              <a:rPr lang="fr-FR" sz="2000" b="0" i="1" smtClean="0">
                                <a:latin typeface="Cambria Math"/>
                              </a:rPr>
                            </m:ctrlPr>
                          </m:sSubPr>
                          <m:e>
                            <m:r>
                              <a:rPr lang="fr-FR" sz="2000" b="0" i="1" smtClean="0">
                                <a:latin typeface="Cambria Math"/>
                              </a:rPr>
                              <m:t>𝑎</m:t>
                            </m:r>
                          </m:e>
                          <m:sub>
                            <m:r>
                              <a:rPr lang="fr-FR" sz="2000" b="0" i="1" smtClean="0">
                                <a:latin typeface="Cambria Math"/>
                              </a:rPr>
                              <m:t>0</m:t>
                            </m:r>
                          </m:sub>
                        </m:sSub>
                      </m:den>
                    </m:f>
                  </m:oMath>
                </a14:m>
                <a:endParaRPr lang="fr-FR" sz="2000" b="0" i="0" dirty="0" smtClean="0"/>
              </a:p>
              <a:p>
                <a:pPr lvl="2"/>
                <a:r>
                  <a:rPr lang="fr-FR" sz="2100" dirty="0" smtClean="0">
                    <a:latin typeface="Symbol" pitchFamily="18" charset="2"/>
                  </a:rPr>
                  <a:t>t</a:t>
                </a:r>
                <a:r>
                  <a:rPr lang="fr-FR" sz="1600" dirty="0" smtClean="0"/>
                  <a:t> est la constante de temps  du système</a:t>
                </a:r>
              </a:p>
              <a:p>
                <a:pPr lvl="2"/>
                <a:r>
                  <a:rPr lang="fr-FR" sz="1800" dirty="0" smtClean="0"/>
                  <a:t> </a:t>
                </a:r>
                <a:r>
                  <a:rPr lang="fr-FR" sz="1600" i="1" dirty="0" smtClean="0"/>
                  <a:t>k</a:t>
                </a:r>
                <a:r>
                  <a:rPr lang="fr-FR" sz="1600" dirty="0" smtClean="0"/>
                  <a:t> est </a:t>
                </a:r>
                <a:r>
                  <a:rPr lang="fr-FR" sz="1600" dirty="0"/>
                  <a:t>la Sensibilité statique  </a:t>
                </a:r>
                <a:r>
                  <a:rPr lang="fr-FR" sz="1600" dirty="0" smtClean="0"/>
                  <a:t>du système ( en régime permanent)</a:t>
                </a:r>
              </a:p>
              <a:p>
                <a:pPr lvl="2"/>
                <a:endParaRPr lang="fr-FR" sz="1600" dirty="0" smtClean="0"/>
              </a:p>
              <a:p>
                <a:pPr lvl="2"/>
                <a:r>
                  <a:rPr lang="fr-FR" sz="1800" dirty="0" smtClean="0"/>
                  <a:t>Montrer que la fonction de transfert se met sous la forme:</a:t>
                </a:r>
              </a:p>
              <a:p>
                <a:pPr marL="914400" lvl="2" indent="0">
                  <a:buNone/>
                </a:pPr>
                <a:endParaRPr lang="fr-FR" sz="1800" b="0" i="1" dirty="0" smtClean="0">
                  <a:latin typeface="Cambria Math"/>
                </a:endParaRPr>
              </a:p>
              <a:p>
                <a:pPr marL="914400" lvl="2" indent="0">
                  <a:buNone/>
                </a:pPr>
                <a14:m>
                  <m:oMathPara xmlns:m="http://schemas.openxmlformats.org/officeDocument/2006/math">
                    <m:oMathParaPr>
                      <m:jc m:val="center"/>
                    </m:oMathParaPr>
                    <m:oMath xmlns:m="http://schemas.openxmlformats.org/officeDocument/2006/math">
                      <m:r>
                        <a:rPr lang="fr-FR" sz="1800" b="0" i="1" smtClean="0">
                          <a:latin typeface="Cambria Math"/>
                        </a:rPr>
                        <m:t>𝐻</m:t>
                      </m:r>
                      <m:d>
                        <m:dPr>
                          <m:ctrlPr>
                            <a:rPr lang="fr-FR" sz="1800" b="0" i="1" smtClean="0">
                              <a:latin typeface="Cambria Math"/>
                            </a:rPr>
                          </m:ctrlPr>
                        </m:dPr>
                        <m:e>
                          <m:r>
                            <a:rPr lang="fr-FR" sz="1800" b="0" i="1" smtClean="0">
                              <a:latin typeface="Cambria Math"/>
                            </a:rPr>
                            <m:t>𝑝</m:t>
                          </m:r>
                        </m:e>
                      </m:d>
                      <m:r>
                        <a:rPr lang="fr-FR" sz="1800" b="0" i="1" smtClean="0">
                          <a:latin typeface="Cambria Math"/>
                        </a:rPr>
                        <m:t>=</m:t>
                      </m:r>
                      <m:f>
                        <m:fPr>
                          <m:ctrlPr>
                            <a:rPr lang="fr-FR" sz="1800" b="0" i="1" smtClean="0">
                              <a:latin typeface="Cambria Math"/>
                            </a:rPr>
                          </m:ctrlPr>
                        </m:fPr>
                        <m:num>
                          <m:r>
                            <a:rPr lang="fr-FR" sz="1800" b="0" i="1" smtClean="0">
                              <a:latin typeface="Cambria Math"/>
                            </a:rPr>
                            <m:t>𝑌</m:t>
                          </m:r>
                          <m:r>
                            <a:rPr lang="fr-FR" sz="1800" b="0" i="1" smtClean="0">
                              <a:latin typeface="Cambria Math"/>
                            </a:rPr>
                            <m:t>(</m:t>
                          </m:r>
                          <m:r>
                            <a:rPr lang="fr-FR" sz="1800" b="0" i="1" smtClean="0">
                              <a:latin typeface="Cambria Math"/>
                            </a:rPr>
                            <m:t>𝑝</m:t>
                          </m:r>
                          <m:r>
                            <a:rPr lang="fr-FR" sz="1800" b="0" i="1" smtClean="0">
                              <a:latin typeface="Cambria Math"/>
                            </a:rPr>
                            <m:t>)</m:t>
                          </m:r>
                        </m:num>
                        <m:den>
                          <m:r>
                            <a:rPr lang="fr-FR" sz="1800" b="0" i="1" smtClean="0">
                              <a:latin typeface="Cambria Math"/>
                            </a:rPr>
                            <m:t>𝑋</m:t>
                          </m:r>
                          <m:r>
                            <a:rPr lang="fr-FR" sz="1800" b="0" i="1" smtClean="0">
                              <a:latin typeface="Cambria Math"/>
                            </a:rPr>
                            <m:t>(</m:t>
                          </m:r>
                          <m:r>
                            <a:rPr lang="fr-FR" sz="1800" b="0" i="1" smtClean="0">
                              <a:latin typeface="Cambria Math"/>
                            </a:rPr>
                            <m:t>𝑝</m:t>
                          </m:r>
                          <m:r>
                            <a:rPr lang="fr-FR" sz="1800" b="0" i="1" smtClean="0">
                              <a:latin typeface="Cambria Math"/>
                            </a:rPr>
                            <m:t>)</m:t>
                          </m:r>
                        </m:den>
                      </m:f>
                      <m:r>
                        <a:rPr lang="fr-FR" sz="1800" b="0" i="1" smtClean="0">
                          <a:latin typeface="Cambria Math"/>
                        </a:rPr>
                        <m:t>=</m:t>
                      </m:r>
                      <m:f>
                        <m:fPr>
                          <m:ctrlPr>
                            <a:rPr lang="fr-FR" sz="1800" b="0" i="1" smtClean="0">
                              <a:latin typeface="Cambria Math"/>
                            </a:rPr>
                          </m:ctrlPr>
                        </m:fPr>
                        <m:num>
                          <m:r>
                            <a:rPr lang="fr-FR" sz="1800" b="0" i="1" smtClean="0">
                              <a:latin typeface="Cambria Math"/>
                            </a:rPr>
                            <m:t>𝑘</m:t>
                          </m:r>
                        </m:num>
                        <m:den>
                          <m:r>
                            <a:rPr lang="fr-FR" sz="1800" b="0" i="1" smtClean="0">
                              <a:latin typeface="Cambria Math"/>
                            </a:rPr>
                            <m:t>1+</m:t>
                          </m:r>
                          <m:r>
                            <a:rPr lang="fr-FR" sz="1800" b="0" i="1" smtClean="0">
                              <a:latin typeface="Cambria Math"/>
                              <a:ea typeface="Cambria Math"/>
                            </a:rPr>
                            <m:t>𝜏</m:t>
                          </m:r>
                          <m:r>
                            <a:rPr lang="fr-FR" sz="1800" b="0" i="1" smtClean="0">
                              <a:latin typeface="Cambria Math"/>
                              <a:ea typeface="Cambria Math"/>
                            </a:rPr>
                            <m:t>𝑝</m:t>
                          </m:r>
                        </m:den>
                      </m:f>
                    </m:oMath>
                  </m:oMathPara>
                </a14:m>
                <a:endParaRPr lang="fr-FR" sz="1800" dirty="0" smtClean="0"/>
              </a:p>
              <a:p>
                <a:pPr marL="914400" lvl="2" indent="0">
                  <a:buNone/>
                </a:pPr>
                <a:endParaRPr lang="fr-FR" sz="1800" dirty="0" smtClean="0"/>
              </a:p>
              <a:p>
                <a:pPr lvl="2"/>
                <a:r>
                  <a:rPr lang="fr-FR" sz="1800" dirty="0" smtClean="0">
                    <a:solidFill>
                      <a:srgbClr val="FF0000"/>
                    </a:solidFill>
                  </a:rPr>
                  <a:t>Pour caractériser le système , deux paramètres nécessaires:  </a:t>
                </a:r>
                <a:r>
                  <a:rPr lang="fr-FR" sz="1800" i="1" dirty="0" smtClean="0">
                    <a:solidFill>
                      <a:srgbClr val="FF0000"/>
                    </a:solidFill>
                  </a:rPr>
                  <a:t>k</a:t>
                </a:r>
                <a:r>
                  <a:rPr lang="fr-FR" sz="1800" dirty="0" smtClean="0">
                    <a:solidFill>
                      <a:srgbClr val="FF0000"/>
                    </a:solidFill>
                  </a:rPr>
                  <a:t> et </a:t>
                </a:r>
                <a:r>
                  <a:rPr lang="fr-FR" sz="1800" dirty="0" smtClean="0">
                    <a:solidFill>
                      <a:srgbClr val="FF0000"/>
                    </a:solidFill>
                    <a:latin typeface="Symbol" pitchFamily="18" charset="2"/>
                  </a:rPr>
                  <a:t>t</a:t>
                </a:r>
                <a:endParaRPr lang="fr-FR" sz="1800" dirty="0" smtClean="0">
                  <a:solidFill>
                    <a:srgbClr val="FF0000"/>
                  </a:solidFill>
                </a:endParaRPr>
              </a:p>
              <a:p>
                <a:pPr lvl="2"/>
                <a:endParaRPr lang="fr-FR" sz="1600" dirty="0" smtClean="0"/>
              </a:p>
              <a:p>
                <a:pPr marL="914400" lvl="2" indent="0">
                  <a:buNone/>
                </a:pPr>
                <a:r>
                  <a:rPr lang="fr-FR" sz="1600" i="1" dirty="0" smtClean="0">
                    <a:solidFill>
                      <a:srgbClr val="FF0000"/>
                    </a:solidFill>
                  </a:rPr>
                  <a:t>	</a:t>
                </a:r>
                <a:endParaRPr lang="fr-FR" sz="1600" dirty="0" smtClean="0"/>
              </a:p>
              <a:p>
                <a:pPr marL="400050" lvl="2" indent="0">
                  <a:buNone/>
                </a:pPr>
                <a:endParaRPr lang="fr-FR" sz="1600" dirty="0" smtClean="0"/>
              </a:p>
              <a:p>
                <a:pPr lvl="1"/>
                <a:endParaRPr lang="fr-FR" sz="1700" dirty="0" smtClean="0"/>
              </a:p>
              <a:p>
                <a:pPr marL="457200" lvl="1" indent="0">
                  <a:buNone/>
                </a:pPr>
                <a:endParaRPr lang="fr-FR" sz="1600" dirty="0" smtClean="0">
                  <a:sym typeface="Wingdings" pitchFamily="2" charset="2"/>
                </a:endParaRPr>
              </a:p>
              <a:p>
                <a:pPr lvl="3"/>
                <a:endParaRPr lang="fr-FR" sz="800" dirty="0" smtClean="0"/>
              </a:p>
              <a:p>
                <a:pPr lvl="2"/>
                <a:endParaRPr lang="fr-FR" sz="1400" dirty="0" smtClean="0"/>
              </a:p>
              <a:p>
                <a:pPr lvl="2"/>
                <a:endParaRPr lang="fr-FR" sz="1200" dirty="0" smtClean="0"/>
              </a:p>
              <a:p>
                <a:pPr lvl="3"/>
                <a:endParaRPr lang="fr-FR" sz="1000" dirty="0" smtClean="0"/>
              </a:p>
              <a:p>
                <a:pPr marL="914400" lvl="2" indent="0">
                  <a:buNone/>
                </a:pPr>
                <a:endParaRPr lang="fr-FR" sz="2000" dirty="0" smtClean="0"/>
              </a:p>
              <a:p>
                <a:endParaRPr lang="fr-FR" sz="2000" dirty="0"/>
              </a:p>
              <a:p>
                <a:pPr lvl="1"/>
                <a:endParaRPr lang="fr-FR" sz="1600" dirty="0" smtClean="0"/>
              </a:p>
              <a:p>
                <a:pPr lvl="1"/>
                <a:endParaRPr lang="fr-FR" sz="1600" dirty="0"/>
              </a:p>
              <a:p>
                <a:pPr lvl="1"/>
                <a:endParaRPr lang="fr-FR" sz="1600" dirty="0" smtClean="0"/>
              </a:p>
              <a:p>
                <a:pPr lvl="1"/>
                <a:endParaRPr lang="fr-FR" sz="1600" dirty="0" smtClean="0"/>
              </a:p>
              <a:p>
                <a:pPr lvl="1"/>
                <a:endParaRPr lang="fr-FR" sz="1700" dirty="0" smtClean="0"/>
              </a:p>
              <a:p>
                <a:pPr lvl="1"/>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457200" y="1600200"/>
                <a:ext cx="8075240" cy="4997152"/>
              </a:xfrm>
              <a:blipFill rotWithShape="1">
                <a:blip r:embed="rId3"/>
                <a:stretch>
                  <a:fillRect l="-528" t="-1587"/>
                </a:stretch>
              </a:blipFill>
            </p:spPr>
            <p:txBody>
              <a:bodyPr/>
              <a:lstStyle/>
              <a:p>
                <a:r>
                  <a:rPr lang="en-US">
                    <a:noFill/>
                  </a:rPr>
                  <a:t> </a:t>
                </a:r>
              </a:p>
            </p:txBody>
          </p:sp>
        </mc:Fallback>
      </mc:AlternateContent>
      <p:sp>
        <p:nvSpPr>
          <p:cNvPr id="4" name="Titre 1"/>
          <p:cNvSpPr>
            <a:spLocks noGrp="1"/>
          </p:cNvSpPr>
          <p:nvPr>
            <p:ph type="title"/>
          </p:nvPr>
        </p:nvSpPr>
        <p:spPr/>
        <p:txBody>
          <a:bodyPr>
            <a:normAutofit/>
          </a:bodyPr>
          <a:lstStyle/>
          <a:p>
            <a:r>
              <a:rPr lang="fr-FR" sz="2800" dirty="0" smtClean="0"/>
              <a:t>Systèmes de mesure Premier Ordre</a:t>
            </a:r>
            <a:endParaRPr lang="fr-FR" sz="2800" dirty="0"/>
          </a:p>
        </p:txBody>
      </p:sp>
    </p:spTree>
    <p:extLst>
      <p:ext uri="{BB962C8B-B14F-4D97-AF65-F5344CB8AC3E}">
        <p14:creationId xmlns:p14="http://schemas.microsoft.com/office/powerpoint/2010/main" val="3657506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539552" y="1268760"/>
                <a:ext cx="8075240" cy="4997152"/>
              </a:xfrm>
            </p:spPr>
            <p:txBody>
              <a:bodyPr>
                <a:normAutofit/>
              </a:bodyPr>
              <a:lstStyle/>
              <a:p>
                <a:r>
                  <a:rPr lang="fr-FR" sz="2000" dirty="0" smtClean="0"/>
                  <a:t>En fonction du signal d’entrée la réponse et donc l’erreur dynamique et le délai seront différents.</a:t>
                </a:r>
              </a:p>
              <a:p>
                <a:endParaRPr lang="fr-FR" sz="2000" dirty="0"/>
              </a:p>
              <a:p>
                <a:endParaRPr lang="fr-FR" sz="2000" dirty="0" smtClean="0"/>
              </a:p>
              <a:p>
                <a:endParaRPr lang="fr-FR" sz="2000" dirty="0" smtClean="0"/>
              </a:p>
              <a:p>
                <a:pPr marL="0" indent="0" algn="ctr">
                  <a:buNone/>
                </a:pPr>
                <a:endParaRPr lang="fr-FR" sz="2000" b="0" i="0" dirty="0" smtClean="0"/>
              </a:p>
              <a:p>
                <a:pPr marL="0" indent="0" algn="ctr">
                  <a:buNone/>
                </a:pPr>
                <a14:m>
                  <m:oMathPara xmlns:m="http://schemas.openxmlformats.org/officeDocument/2006/math">
                    <m:oMathParaPr>
                      <m:jc m:val="centerGroup"/>
                    </m:oMathParaPr>
                    <m:oMath xmlns:m="http://schemas.openxmlformats.org/officeDocument/2006/math">
                      <m:r>
                        <m:rPr>
                          <m:nor/>
                        </m:rPr>
                        <a:rPr lang="fr-FR" sz="2000" dirty="0" smtClean="0"/>
                        <m:t> </m:t>
                      </m:r>
                    </m:oMath>
                  </m:oMathPara>
                </a14:m>
                <a:endParaRPr lang="fr-FR" sz="2000" dirty="0" smtClean="0"/>
              </a:p>
              <a:p>
                <a:pPr lvl="2"/>
                <a:endParaRPr lang="fr-FR" sz="1600" dirty="0" smtClean="0"/>
              </a:p>
              <a:p>
                <a:pPr marL="914400" lvl="2" indent="0">
                  <a:buNone/>
                </a:pPr>
                <a:r>
                  <a:rPr lang="fr-FR" sz="1600" i="1" dirty="0" smtClean="0">
                    <a:solidFill>
                      <a:srgbClr val="FF0000"/>
                    </a:solidFill>
                  </a:rPr>
                  <a:t>	</a:t>
                </a:r>
                <a:endParaRPr lang="fr-FR" sz="1600" dirty="0" smtClean="0"/>
              </a:p>
              <a:p>
                <a:pPr marL="400050" lvl="2" indent="0">
                  <a:buNone/>
                </a:pPr>
                <a:endParaRPr lang="fr-FR" sz="1600" dirty="0" smtClean="0"/>
              </a:p>
              <a:p>
                <a:pPr lvl="1"/>
                <a:endParaRPr lang="fr-FR" sz="1700" dirty="0" smtClean="0"/>
              </a:p>
              <a:p>
                <a:pPr marL="457200" lvl="1" indent="0">
                  <a:buNone/>
                </a:pPr>
                <a:endParaRPr lang="fr-FR" sz="1600" dirty="0" smtClean="0">
                  <a:sym typeface="Wingdings" pitchFamily="2" charset="2"/>
                </a:endParaRPr>
              </a:p>
              <a:p>
                <a:pPr lvl="3"/>
                <a:endParaRPr lang="fr-FR" sz="800" dirty="0" smtClean="0"/>
              </a:p>
              <a:p>
                <a:pPr lvl="2"/>
                <a:endParaRPr lang="fr-FR" sz="1400" dirty="0" smtClean="0"/>
              </a:p>
              <a:p>
                <a:pPr lvl="2"/>
                <a:endParaRPr lang="fr-FR" sz="1200" dirty="0" smtClean="0"/>
              </a:p>
              <a:p>
                <a:pPr lvl="3"/>
                <a:endParaRPr lang="fr-FR" sz="1000" dirty="0" smtClean="0"/>
              </a:p>
              <a:p>
                <a:pPr marL="914400" lvl="2" indent="0">
                  <a:buNone/>
                </a:pPr>
                <a:endParaRPr lang="fr-FR" sz="2000" dirty="0" smtClean="0"/>
              </a:p>
              <a:p>
                <a:endParaRPr lang="fr-FR" sz="2000" dirty="0"/>
              </a:p>
              <a:p>
                <a:pPr lvl="1"/>
                <a:endParaRPr lang="fr-FR" sz="1600" dirty="0" smtClean="0"/>
              </a:p>
              <a:p>
                <a:pPr lvl="1"/>
                <a:endParaRPr lang="fr-FR" sz="1600" dirty="0"/>
              </a:p>
              <a:p>
                <a:pPr lvl="1"/>
                <a:endParaRPr lang="fr-FR" sz="1600" dirty="0" smtClean="0"/>
              </a:p>
              <a:p>
                <a:pPr lvl="1"/>
                <a:endParaRPr lang="fr-FR" sz="1600" dirty="0" smtClean="0"/>
              </a:p>
              <a:p>
                <a:pPr lvl="1"/>
                <a:endParaRPr lang="fr-FR" sz="1700" dirty="0" smtClean="0"/>
              </a:p>
              <a:p>
                <a:pPr lvl="1"/>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539552" y="1268760"/>
                <a:ext cx="8075240" cy="4997152"/>
              </a:xfrm>
              <a:blipFill rotWithShape="1">
                <a:blip r:embed="rId2"/>
                <a:stretch>
                  <a:fillRect l="-680" t="-610"/>
                </a:stretch>
              </a:blipFill>
            </p:spPr>
            <p:txBody>
              <a:bodyPr/>
              <a:lstStyle/>
              <a:p>
                <a:r>
                  <a:rPr lang="fr-FR">
                    <a:noFill/>
                  </a:rPr>
                  <a:t> </a:t>
                </a:r>
              </a:p>
            </p:txBody>
          </p:sp>
        </mc:Fallback>
      </mc:AlternateContent>
      <p:sp>
        <p:nvSpPr>
          <p:cNvPr id="4" name="Titre 1"/>
          <p:cNvSpPr>
            <a:spLocks noGrp="1"/>
          </p:cNvSpPr>
          <p:nvPr>
            <p:ph type="title"/>
          </p:nvPr>
        </p:nvSpPr>
        <p:spPr/>
        <p:txBody>
          <a:bodyPr>
            <a:normAutofit/>
          </a:bodyPr>
          <a:lstStyle/>
          <a:p>
            <a:r>
              <a:rPr lang="fr-FR" sz="2800" dirty="0" smtClean="0"/>
              <a:t>Systèmes de mesure Premier Ordre</a:t>
            </a:r>
            <a:endParaRPr lang="fr-FR" sz="2800" dirty="0"/>
          </a:p>
        </p:txBody>
      </p:sp>
      <mc:AlternateContent xmlns:mc="http://schemas.openxmlformats.org/markup-compatibility/2006" xmlns:a14="http://schemas.microsoft.com/office/drawing/2010/main">
        <mc:Choice Requires="a14">
          <p:graphicFrame>
            <p:nvGraphicFramePr>
              <p:cNvPr id="2" name="Tableau 1"/>
              <p:cNvGraphicFramePr>
                <a:graphicFrameLocks noGrp="1"/>
              </p:cNvGraphicFramePr>
              <p:nvPr>
                <p:extLst>
                  <p:ext uri="{D42A27DB-BD31-4B8C-83A1-F6EECF244321}">
                    <p14:modId xmlns:p14="http://schemas.microsoft.com/office/powerpoint/2010/main" val="274997663"/>
                  </p:ext>
                </p:extLst>
              </p:nvPr>
            </p:nvGraphicFramePr>
            <p:xfrm>
              <a:off x="1103276" y="1925524"/>
              <a:ext cx="7081464" cy="1347908"/>
            </p:xfrm>
            <a:graphic>
              <a:graphicData uri="http://schemas.openxmlformats.org/drawingml/2006/table">
                <a:tbl>
                  <a:tblPr firstRow="1" bandRow="1">
                    <a:tableStyleId>{5C22544A-7EE6-4342-B048-85BDC9FD1C3A}</a:tableStyleId>
                  </a:tblPr>
                  <a:tblGrid>
                    <a:gridCol w="2360488"/>
                    <a:gridCol w="2360488"/>
                    <a:gridCol w="2360488"/>
                  </a:tblGrid>
                  <a:tr h="269630">
                    <a:tc>
                      <a:txBody>
                        <a:bodyPr/>
                        <a:lstStyle/>
                        <a:p>
                          <a:pPr algn="ctr"/>
                          <a:r>
                            <a:rPr lang="fr-FR" sz="1200" dirty="0" smtClean="0"/>
                            <a:t>Entrée</a:t>
                          </a:r>
                          <a:endParaRPr lang="fr-FR" sz="1200" dirty="0"/>
                        </a:p>
                      </a:txBody>
                      <a:tcPr/>
                    </a:tc>
                    <a:tc>
                      <a:txBody>
                        <a:bodyPr/>
                        <a:lstStyle/>
                        <a:p>
                          <a:pPr algn="ctr"/>
                          <a:r>
                            <a:rPr lang="fr-FR" sz="1200" dirty="0" smtClean="0"/>
                            <a:t>Erreur dynamique</a:t>
                          </a:r>
                          <a:endParaRPr lang="fr-FR" sz="1200" dirty="0"/>
                        </a:p>
                      </a:txBody>
                      <a:tcPr/>
                    </a:tc>
                    <a:tc>
                      <a:txBody>
                        <a:bodyPr/>
                        <a:lstStyle/>
                        <a:p>
                          <a:pPr algn="ctr"/>
                          <a:r>
                            <a:rPr lang="fr-FR" sz="1200" dirty="0" smtClean="0"/>
                            <a:t>Retard (</a:t>
                          </a:r>
                          <a:r>
                            <a:rPr lang="fr-FR" sz="1200" dirty="0" err="1" smtClean="0"/>
                            <a:t>delay</a:t>
                          </a:r>
                          <a:r>
                            <a:rPr lang="fr-FR" sz="1200" dirty="0" smtClean="0"/>
                            <a:t>)</a:t>
                          </a:r>
                          <a:endParaRPr lang="fr-FR" sz="1200" dirty="0"/>
                        </a:p>
                      </a:txBody>
                      <a:tcPr/>
                    </a:tc>
                  </a:tr>
                  <a:tr h="269630">
                    <a:tc>
                      <a:txBody>
                        <a:bodyPr/>
                        <a:lstStyle/>
                        <a:p>
                          <a:r>
                            <a:rPr lang="fr-FR" sz="1200" dirty="0" smtClean="0"/>
                            <a:t>Échelon (</a:t>
                          </a:r>
                          <a:r>
                            <a:rPr lang="fr-FR" sz="1200" dirty="0" err="1" smtClean="0"/>
                            <a:t>step</a:t>
                          </a:r>
                          <a:r>
                            <a:rPr lang="fr-FR" sz="1200" dirty="0" smtClean="0"/>
                            <a:t>) </a:t>
                          </a:r>
                          <a:r>
                            <a:rPr lang="fr-FR" sz="1200" i="1" dirty="0" smtClean="0"/>
                            <a:t>u(t)</a:t>
                          </a:r>
                          <a:endParaRPr lang="fr-FR" sz="1200" i="1" dirty="0"/>
                        </a:p>
                      </a:txBody>
                      <a:tcPr/>
                    </a:tc>
                    <a:tc>
                      <a:txBody>
                        <a:bodyPr/>
                        <a:lstStyle/>
                        <a:p>
                          <a:pPr algn="ctr"/>
                          <a:r>
                            <a:rPr lang="fr-FR" sz="1200" dirty="0" smtClean="0"/>
                            <a:t>0</a:t>
                          </a:r>
                          <a:endParaRPr lang="fr-FR" sz="1200" dirty="0"/>
                        </a:p>
                      </a:txBody>
                      <a:tcPr/>
                    </a:tc>
                    <a:tc>
                      <a:txBody>
                        <a:bodyPr/>
                        <a:lstStyle/>
                        <a:p>
                          <a:pPr algn="ctr"/>
                          <a:r>
                            <a:rPr lang="fr-FR" sz="1200" dirty="0" smtClean="0">
                              <a:latin typeface="Symbol" pitchFamily="18" charset="2"/>
                            </a:rPr>
                            <a:t>t</a:t>
                          </a:r>
                          <a:endParaRPr lang="fr-FR" sz="1200" dirty="0">
                            <a:latin typeface="Symbol" pitchFamily="18" charset="2"/>
                          </a:endParaRPr>
                        </a:p>
                      </a:txBody>
                      <a:tcPr/>
                    </a:tc>
                  </a:tr>
                  <a:tr h="269630">
                    <a:tc>
                      <a:txBody>
                        <a:bodyPr/>
                        <a:lstStyle/>
                        <a:p>
                          <a:r>
                            <a:rPr lang="fr-FR" sz="1200" dirty="0" smtClean="0"/>
                            <a:t>Rampe </a:t>
                          </a:r>
                          <a:r>
                            <a:rPr lang="fr-FR" sz="1200" baseline="0" dirty="0" smtClean="0"/>
                            <a:t> </a:t>
                          </a:r>
                          <a:r>
                            <a:rPr lang="fr-FR" sz="1200" i="1" baseline="0" dirty="0" err="1" smtClean="0"/>
                            <a:t>Rt</a:t>
                          </a:r>
                          <a:endParaRPr lang="fr-FR" sz="1200" i="1" dirty="0"/>
                        </a:p>
                      </a:txBody>
                      <a:tcPr/>
                    </a:tc>
                    <a:tc>
                      <a:txBody>
                        <a:bodyPr/>
                        <a:lstStyle/>
                        <a:p>
                          <a:pPr algn="ctr"/>
                          <a:r>
                            <a:rPr lang="fr-FR" sz="1200" dirty="0" smtClean="0"/>
                            <a:t>R[</a:t>
                          </a:r>
                          <a:r>
                            <a:rPr lang="fr-FR" sz="1200" dirty="0" err="1" smtClean="0"/>
                            <a:t>t+k</a:t>
                          </a:r>
                          <a:r>
                            <a:rPr lang="fr-FR" sz="1200" dirty="0" smtClean="0"/>
                            <a:t>(</a:t>
                          </a:r>
                          <a:r>
                            <a:rPr lang="fr-FR" sz="1200" dirty="0" smtClean="0">
                              <a:latin typeface="Symbol" pitchFamily="18" charset="2"/>
                            </a:rPr>
                            <a:t>t</a:t>
                          </a:r>
                          <a:r>
                            <a:rPr lang="fr-FR" sz="1200" dirty="0" smtClean="0"/>
                            <a:t>-1)] ou </a:t>
                          </a:r>
                          <a:r>
                            <a:rPr lang="fr-FR" sz="1200" dirty="0" err="1" smtClean="0"/>
                            <a:t>R</a:t>
                          </a:r>
                          <a:r>
                            <a:rPr lang="fr-FR" sz="1200" dirty="0" err="1" smtClean="0">
                              <a:latin typeface="Symbol" pitchFamily="18" charset="2"/>
                            </a:rPr>
                            <a:t>t</a:t>
                          </a:r>
                          <a:endParaRPr lang="fr-FR" sz="1200" dirty="0"/>
                        </a:p>
                      </a:txBody>
                      <a:tcPr/>
                    </a:tc>
                    <a:tc>
                      <a:txBody>
                        <a:bodyPr/>
                        <a:lstStyle/>
                        <a:p>
                          <a:pPr algn="ctr"/>
                          <a:r>
                            <a:rPr lang="fr-FR" sz="1200" dirty="0" smtClean="0">
                              <a:latin typeface="Symbol" pitchFamily="18" charset="2"/>
                            </a:rPr>
                            <a:t>t</a:t>
                          </a:r>
                          <a:endParaRPr lang="fr-FR" sz="1200" dirty="0">
                            <a:latin typeface="Symbol" pitchFamily="18" charset="2"/>
                          </a:endParaRPr>
                        </a:p>
                      </a:txBody>
                      <a:tcPr/>
                    </a:tc>
                  </a:tr>
                  <a:tr h="524948">
                    <a:tc>
                      <a:txBody>
                        <a:bodyPr/>
                        <a:lstStyle/>
                        <a:p>
                          <a:r>
                            <a:rPr lang="fr-FR" sz="1200" dirty="0" smtClean="0"/>
                            <a:t>Sinusoïdale</a:t>
                          </a:r>
                          <a:r>
                            <a:rPr lang="fr-FR" sz="1200" baseline="0" dirty="0" smtClean="0"/>
                            <a:t>  </a:t>
                          </a:r>
                          <a:r>
                            <a:rPr lang="fr-FR" sz="1200" baseline="0" dirty="0" err="1" smtClean="0"/>
                            <a:t>A,</a:t>
                          </a:r>
                          <a:r>
                            <a:rPr lang="fr-FR" sz="1200" baseline="0" dirty="0" err="1" smtClean="0">
                              <a:latin typeface="Symbol" pitchFamily="18" charset="2"/>
                            </a:rPr>
                            <a:t>w</a:t>
                          </a:r>
                          <a:endParaRPr lang="fr-FR" sz="1200" dirty="0"/>
                        </a:p>
                      </a:txBody>
                      <a:tcPr/>
                    </a:tc>
                    <a:tc>
                      <a:txBody>
                        <a:bodyPr/>
                        <a:lstStyle/>
                        <a:p>
                          <a:pPr algn="ctr"/>
                          <a14:m>
                            <m:oMathPara xmlns:m="http://schemas.openxmlformats.org/officeDocument/2006/math">
                              <m:oMathParaPr>
                                <m:jc m:val="centerGroup"/>
                              </m:oMathParaPr>
                              <m:oMath xmlns:m="http://schemas.openxmlformats.org/officeDocument/2006/math">
                                <m:r>
                                  <a:rPr lang="fr-FR" sz="1200" b="0" i="1" smtClean="0">
                                    <a:latin typeface="Cambria Math"/>
                                  </a:rPr>
                                  <m:t>1−</m:t>
                                </m:r>
                                <m:f>
                                  <m:fPr>
                                    <m:ctrlPr>
                                      <a:rPr lang="fr-FR" sz="1200" b="0" i="1" smtClean="0">
                                        <a:latin typeface="Cambria Math"/>
                                      </a:rPr>
                                    </m:ctrlPr>
                                  </m:fPr>
                                  <m:num>
                                    <m:r>
                                      <a:rPr lang="fr-FR" sz="1200" b="0" i="1" smtClean="0">
                                        <a:latin typeface="Cambria Math"/>
                                      </a:rPr>
                                      <m:t>1</m:t>
                                    </m:r>
                                  </m:num>
                                  <m:den>
                                    <m:rad>
                                      <m:radPr>
                                        <m:degHide m:val="on"/>
                                        <m:ctrlPr>
                                          <a:rPr lang="fr-FR" sz="1200" b="0" i="1" smtClean="0">
                                            <a:latin typeface="Cambria Math"/>
                                          </a:rPr>
                                        </m:ctrlPr>
                                      </m:radPr>
                                      <m:deg/>
                                      <m:e>
                                        <m:r>
                                          <a:rPr lang="fr-FR" sz="1200" b="0" i="1" smtClean="0">
                                            <a:latin typeface="Cambria Math"/>
                                          </a:rPr>
                                          <m:t>1+</m:t>
                                        </m:r>
                                        <m:r>
                                          <a:rPr lang="fr-FR" sz="1200" b="0" i="1" smtClean="0">
                                            <a:latin typeface="Cambria Math"/>
                                            <a:ea typeface="Cambria Math"/>
                                          </a:rPr>
                                          <m:t>𝜔</m:t>
                                        </m:r>
                                        <m:r>
                                          <a:rPr lang="fr-FR" sz="1200" b="0" i="1" smtClean="0">
                                            <a:latin typeface="Cambria Math"/>
                                            <a:ea typeface="Cambria Math"/>
                                          </a:rPr>
                                          <m:t>²</m:t>
                                        </m:r>
                                        <m:r>
                                          <a:rPr lang="fr-FR" sz="1200" b="0" i="1" smtClean="0">
                                            <a:latin typeface="Cambria Math"/>
                                            <a:ea typeface="Cambria Math"/>
                                          </a:rPr>
                                          <m:t>𝜏</m:t>
                                        </m:r>
                                        <m:r>
                                          <a:rPr lang="fr-FR" sz="1200" b="0" i="1" smtClean="0">
                                            <a:latin typeface="Cambria Math"/>
                                            <a:ea typeface="Cambria Math"/>
                                          </a:rPr>
                                          <m:t>²</m:t>
                                        </m:r>
                                      </m:e>
                                    </m:rad>
                                  </m:den>
                                </m:f>
                              </m:oMath>
                            </m:oMathPara>
                          </a14:m>
                          <a:endParaRPr lang="fr-FR"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fr-FR" sz="1200" i="1" smtClean="0">
                                        <a:latin typeface="Cambria Math"/>
                                      </a:rPr>
                                    </m:ctrlPr>
                                  </m:fPr>
                                  <m:num>
                                    <m:func>
                                      <m:funcPr>
                                        <m:ctrlPr>
                                          <a:rPr lang="fr-FR" sz="1200" b="0" i="1" smtClean="0">
                                            <a:latin typeface="Cambria Math"/>
                                          </a:rPr>
                                        </m:ctrlPr>
                                      </m:funcPr>
                                      <m:fName>
                                        <m:r>
                                          <m:rPr>
                                            <m:sty m:val="p"/>
                                          </m:rPr>
                                          <a:rPr lang="fr-FR" sz="1200" b="0" i="0" smtClean="0">
                                            <a:latin typeface="Cambria Math"/>
                                          </a:rPr>
                                          <m:t>arctan</m:t>
                                        </m:r>
                                      </m:fName>
                                      <m:e>
                                        <m:r>
                                          <a:rPr lang="fr-FR" sz="1200" b="0" i="1" smtClean="0">
                                            <a:latin typeface="Cambria Math"/>
                                            <a:ea typeface="Cambria Math"/>
                                          </a:rPr>
                                          <m:t>𝜔𝜏</m:t>
                                        </m:r>
                                      </m:e>
                                    </m:func>
                                  </m:num>
                                  <m:den>
                                    <m:r>
                                      <a:rPr lang="fr-FR" sz="1200" i="1" smtClean="0">
                                        <a:latin typeface="Cambria Math"/>
                                        <a:ea typeface="Cambria Math"/>
                                      </a:rPr>
                                      <m:t>𝜔</m:t>
                                    </m:r>
                                  </m:den>
                                </m:f>
                              </m:oMath>
                            </m:oMathPara>
                          </a14:m>
                          <a:endParaRPr lang="fr-FR" sz="1200" dirty="0"/>
                        </a:p>
                      </a:txBody>
                      <a:tcPr/>
                    </a:tc>
                  </a:tr>
                </a:tbl>
              </a:graphicData>
            </a:graphic>
          </p:graphicFrame>
        </mc:Choice>
        <mc:Fallback xmlns="">
          <p:graphicFrame>
            <p:nvGraphicFramePr>
              <p:cNvPr id="2" name="Tableau 1"/>
              <p:cNvGraphicFramePr>
                <a:graphicFrameLocks noGrp="1"/>
              </p:cNvGraphicFramePr>
              <p:nvPr>
                <p:extLst>
                  <p:ext uri="{D42A27DB-BD31-4B8C-83A1-F6EECF244321}">
                    <p14:modId xmlns:p14="http://schemas.microsoft.com/office/powerpoint/2010/main" val="274997663"/>
                  </p:ext>
                </p:extLst>
              </p:nvPr>
            </p:nvGraphicFramePr>
            <p:xfrm>
              <a:off x="1103276" y="1925524"/>
              <a:ext cx="7081464" cy="1347908"/>
            </p:xfrm>
            <a:graphic>
              <a:graphicData uri="http://schemas.openxmlformats.org/drawingml/2006/table">
                <a:tbl>
                  <a:tblPr firstRow="1" bandRow="1">
                    <a:tableStyleId>{5C22544A-7EE6-4342-B048-85BDC9FD1C3A}</a:tableStyleId>
                  </a:tblPr>
                  <a:tblGrid>
                    <a:gridCol w="2360488"/>
                    <a:gridCol w="2360488"/>
                    <a:gridCol w="2360488"/>
                  </a:tblGrid>
                  <a:tr h="274320">
                    <a:tc>
                      <a:txBody>
                        <a:bodyPr/>
                        <a:lstStyle/>
                        <a:p>
                          <a:pPr algn="ctr"/>
                          <a:r>
                            <a:rPr lang="fr-FR" sz="1200" dirty="0" smtClean="0"/>
                            <a:t>Entrée</a:t>
                          </a:r>
                          <a:endParaRPr lang="fr-FR" sz="1200" dirty="0"/>
                        </a:p>
                      </a:txBody>
                      <a:tcPr/>
                    </a:tc>
                    <a:tc>
                      <a:txBody>
                        <a:bodyPr/>
                        <a:lstStyle/>
                        <a:p>
                          <a:pPr algn="ctr"/>
                          <a:r>
                            <a:rPr lang="fr-FR" sz="1200" dirty="0" smtClean="0"/>
                            <a:t>Erreur dynamique</a:t>
                          </a:r>
                          <a:endParaRPr lang="fr-FR" sz="1200" dirty="0"/>
                        </a:p>
                      </a:txBody>
                      <a:tcPr/>
                    </a:tc>
                    <a:tc>
                      <a:txBody>
                        <a:bodyPr/>
                        <a:lstStyle/>
                        <a:p>
                          <a:pPr algn="ctr"/>
                          <a:r>
                            <a:rPr lang="fr-FR" sz="1200" dirty="0" smtClean="0"/>
                            <a:t>Retard (</a:t>
                          </a:r>
                          <a:r>
                            <a:rPr lang="fr-FR" sz="1200" dirty="0" err="1" smtClean="0"/>
                            <a:t>delay</a:t>
                          </a:r>
                          <a:r>
                            <a:rPr lang="fr-FR" sz="1200" dirty="0" smtClean="0"/>
                            <a:t>)</a:t>
                          </a:r>
                          <a:endParaRPr lang="fr-FR" sz="1200" dirty="0"/>
                        </a:p>
                      </a:txBody>
                      <a:tcPr/>
                    </a:tc>
                  </a:tr>
                  <a:tr h="274320">
                    <a:tc>
                      <a:txBody>
                        <a:bodyPr/>
                        <a:lstStyle/>
                        <a:p>
                          <a:r>
                            <a:rPr lang="fr-FR" sz="1200" dirty="0" smtClean="0"/>
                            <a:t>Échelon (</a:t>
                          </a:r>
                          <a:r>
                            <a:rPr lang="fr-FR" sz="1200" dirty="0" err="1" smtClean="0"/>
                            <a:t>step</a:t>
                          </a:r>
                          <a:r>
                            <a:rPr lang="fr-FR" sz="1200" dirty="0" smtClean="0"/>
                            <a:t>) </a:t>
                          </a:r>
                          <a:r>
                            <a:rPr lang="fr-FR" sz="1200" i="1" dirty="0" smtClean="0"/>
                            <a:t>u(t)</a:t>
                          </a:r>
                          <a:endParaRPr lang="fr-FR" sz="1200" i="1" dirty="0"/>
                        </a:p>
                      </a:txBody>
                      <a:tcPr/>
                    </a:tc>
                    <a:tc>
                      <a:txBody>
                        <a:bodyPr/>
                        <a:lstStyle/>
                        <a:p>
                          <a:pPr algn="ctr"/>
                          <a:r>
                            <a:rPr lang="fr-FR" sz="1200" dirty="0" smtClean="0"/>
                            <a:t>0</a:t>
                          </a:r>
                          <a:endParaRPr lang="fr-FR" sz="1200" dirty="0"/>
                        </a:p>
                      </a:txBody>
                      <a:tcPr/>
                    </a:tc>
                    <a:tc>
                      <a:txBody>
                        <a:bodyPr/>
                        <a:lstStyle/>
                        <a:p>
                          <a:pPr algn="ctr"/>
                          <a:r>
                            <a:rPr lang="fr-FR" sz="1200" dirty="0" smtClean="0">
                              <a:latin typeface="Symbol" pitchFamily="18" charset="2"/>
                            </a:rPr>
                            <a:t>t</a:t>
                          </a:r>
                          <a:endParaRPr lang="fr-FR" sz="1200" dirty="0">
                            <a:latin typeface="Symbol" pitchFamily="18" charset="2"/>
                          </a:endParaRPr>
                        </a:p>
                      </a:txBody>
                      <a:tcPr/>
                    </a:tc>
                  </a:tr>
                  <a:tr h="274320">
                    <a:tc>
                      <a:txBody>
                        <a:bodyPr/>
                        <a:lstStyle/>
                        <a:p>
                          <a:r>
                            <a:rPr lang="fr-FR" sz="1200" dirty="0" smtClean="0"/>
                            <a:t>Rampe </a:t>
                          </a:r>
                          <a:r>
                            <a:rPr lang="fr-FR" sz="1200" baseline="0" dirty="0" smtClean="0"/>
                            <a:t> </a:t>
                          </a:r>
                          <a:r>
                            <a:rPr lang="fr-FR" sz="1200" i="1" baseline="0" dirty="0" err="1" smtClean="0"/>
                            <a:t>Rt</a:t>
                          </a:r>
                          <a:endParaRPr lang="fr-FR" sz="1200" i="1" dirty="0"/>
                        </a:p>
                      </a:txBody>
                      <a:tcPr/>
                    </a:tc>
                    <a:tc>
                      <a:txBody>
                        <a:bodyPr/>
                        <a:lstStyle/>
                        <a:p>
                          <a:pPr algn="ctr"/>
                          <a:r>
                            <a:rPr lang="fr-FR" sz="1200" dirty="0" smtClean="0"/>
                            <a:t>R[</a:t>
                          </a:r>
                          <a:r>
                            <a:rPr lang="fr-FR" sz="1200" dirty="0" err="1" smtClean="0"/>
                            <a:t>t+k</a:t>
                          </a:r>
                          <a:r>
                            <a:rPr lang="fr-FR" sz="1200" dirty="0" smtClean="0"/>
                            <a:t>(</a:t>
                          </a:r>
                          <a:r>
                            <a:rPr lang="fr-FR" sz="1200" dirty="0" smtClean="0">
                              <a:latin typeface="Symbol" pitchFamily="18" charset="2"/>
                            </a:rPr>
                            <a:t>t</a:t>
                          </a:r>
                          <a:r>
                            <a:rPr lang="fr-FR" sz="1200" dirty="0" smtClean="0"/>
                            <a:t>-1)] ou </a:t>
                          </a:r>
                          <a:r>
                            <a:rPr lang="fr-FR" sz="1200" dirty="0" err="1" smtClean="0"/>
                            <a:t>R</a:t>
                          </a:r>
                          <a:r>
                            <a:rPr lang="fr-FR" sz="1200" dirty="0" err="1" smtClean="0">
                              <a:latin typeface="Symbol" pitchFamily="18" charset="2"/>
                            </a:rPr>
                            <a:t>t</a:t>
                          </a:r>
                          <a:endParaRPr lang="fr-FR" sz="1200" dirty="0"/>
                        </a:p>
                      </a:txBody>
                      <a:tcPr/>
                    </a:tc>
                    <a:tc>
                      <a:txBody>
                        <a:bodyPr/>
                        <a:lstStyle/>
                        <a:p>
                          <a:pPr algn="ctr"/>
                          <a:r>
                            <a:rPr lang="fr-FR" sz="1200" dirty="0" smtClean="0">
                              <a:latin typeface="Symbol" pitchFamily="18" charset="2"/>
                            </a:rPr>
                            <a:t>t</a:t>
                          </a:r>
                          <a:endParaRPr lang="fr-FR" sz="1200" dirty="0">
                            <a:latin typeface="Symbol" pitchFamily="18" charset="2"/>
                          </a:endParaRPr>
                        </a:p>
                      </a:txBody>
                      <a:tcPr/>
                    </a:tc>
                  </a:tr>
                  <a:tr h="524948">
                    <a:tc>
                      <a:txBody>
                        <a:bodyPr/>
                        <a:lstStyle/>
                        <a:p>
                          <a:r>
                            <a:rPr lang="fr-FR" sz="1200" dirty="0" smtClean="0"/>
                            <a:t>Sinusoïdale</a:t>
                          </a:r>
                          <a:r>
                            <a:rPr lang="fr-FR" sz="1200" baseline="0" dirty="0" smtClean="0"/>
                            <a:t>  </a:t>
                          </a:r>
                          <a:r>
                            <a:rPr lang="fr-FR" sz="1200" baseline="0" dirty="0" err="1" smtClean="0"/>
                            <a:t>A,</a:t>
                          </a:r>
                          <a:r>
                            <a:rPr lang="fr-FR" sz="1200" baseline="0" dirty="0" err="1" smtClean="0">
                              <a:latin typeface="Symbol" pitchFamily="18" charset="2"/>
                            </a:rPr>
                            <a:t>w</a:t>
                          </a:r>
                          <a:endParaRPr lang="fr-FR" sz="1200" dirty="0"/>
                        </a:p>
                      </a:txBody>
                      <a:tcPr/>
                    </a:tc>
                    <a:tc>
                      <a:txBody>
                        <a:bodyPr/>
                        <a:lstStyle/>
                        <a:p>
                          <a:endParaRPr lang="fr-FR"/>
                        </a:p>
                      </a:txBody>
                      <a:tcPr>
                        <a:blipFill rotWithShape="1">
                          <a:blip r:embed="rId3"/>
                          <a:stretch>
                            <a:fillRect l="-100000" t="-158140" r="-99742"/>
                          </a:stretch>
                        </a:blipFill>
                      </a:tcPr>
                    </a:tc>
                    <a:tc>
                      <a:txBody>
                        <a:bodyPr/>
                        <a:lstStyle/>
                        <a:p>
                          <a:endParaRPr lang="fr-FR"/>
                        </a:p>
                      </a:txBody>
                      <a:tcPr>
                        <a:blipFill rotWithShape="1">
                          <a:blip r:embed="rId3"/>
                          <a:stretch>
                            <a:fillRect l="-200517" t="-158140"/>
                          </a:stretch>
                        </a:blipFill>
                      </a:tcPr>
                    </a:tc>
                  </a:tr>
                </a:tbl>
              </a:graphicData>
            </a:graphic>
          </p:graphicFrame>
        </mc:Fallback>
      </mc:AlternateContent>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3284984"/>
            <a:ext cx="4967702" cy="342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8051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457200" y="1600200"/>
                <a:ext cx="8075240" cy="4997152"/>
              </a:xfrm>
            </p:spPr>
            <p:txBody>
              <a:bodyPr>
                <a:normAutofit fontScale="92500" lnSpcReduction="10000"/>
              </a:bodyPr>
              <a:lstStyle/>
              <a:p>
                <a:r>
                  <a:rPr lang="fr-FR" sz="2000" dirty="0" smtClean="0"/>
                  <a:t>Exemple d’un système de premier Ordre: le thermomètre </a:t>
                </a:r>
              </a:p>
              <a:p>
                <a:endParaRPr lang="fr-FR" sz="2000" dirty="0" smtClean="0"/>
              </a:p>
              <a:p>
                <a:pPr lvl="1"/>
                <a:r>
                  <a:rPr lang="fr-FR" sz="1600" dirty="0" smtClean="0"/>
                  <a:t>Soit un thermomètre de masse M, de chaleur spécifique C(J/</a:t>
                </a:r>
                <a:r>
                  <a:rPr lang="fr-FR" sz="1600" dirty="0" err="1" smtClean="0"/>
                  <a:t>Kg.K</a:t>
                </a:r>
                <a:r>
                  <a:rPr lang="fr-FR" sz="1600" dirty="0" smtClean="0"/>
                  <a:t>), de surface de transmission de la chaleur A, et de coefficient de transfert de chaleur par convection h (W/m².K). À l’état/régime permanent (« </a:t>
                </a:r>
                <a:r>
                  <a:rPr lang="fr-FR" sz="1600" dirty="0" err="1" smtClean="0"/>
                  <a:t>steady</a:t>
                </a:r>
                <a:r>
                  <a:rPr lang="fr-FR" sz="1600" dirty="0" smtClean="0"/>
                  <a:t> state »), l’équilibre énergétique donne</a:t>
                </a:r>
              </a:p>
              <a:p>
                <a:pPr lvl="1"/>
                <a:endParaRPr lang="fr-FR" sz="1600" dirty="0" smtClean="0"/>
              </a:p>
              <a:p>
                <a:pPr marL="457200" lvl="1" indent="0" algn="ctr">
                  <a:buNone/>
                </a:pPr>
                <a:r>
                  <a:rPr lang="fr-FR" sz="1600" dirty="0" smtClean="0"/>
                  <a:t>(</a:t>
                </a:r>
                <a:r>
                  <a:rPr lang="fr-FR" sz="1600" dirty="0" err="1" smtClean="0"/>
                  <a:t>Heat</a:t>
                </a:r>
                <a:r>
                  <a:rPr lang="fr-FR" sz="1600" dirty="0" smtClean="0"/>
                  <a:t>)</a:t>
                </a:r>
                <a:r>
                  <a:rPr lang="fr-FR" sz="1600" baseline="-25000" dirty="0" smtClean="0"/>
                  <a:t>in</a:t>
                </a:r>
                <a:r>
                  <a:rPr lang="fr-FR" sz="1600" dirty="0" smtClean="0"/>
                  <a:t> – (</a:t>
                </a:r>
                <a:r>
                  <a:rPr lang="fr-FR" sz="1600" dirty="0" err="1"/>
                  <a:t>H</a:t>
                </a:r>
                <a:r>
                  <a:rPr lang="fr-FR" sz="1600" dirty="0" err="1" smtClean="0"/>
                  <a:t>eat</a:t>
                </a:r>
                <a:r>
                  <a:rPr lang="fr-FR" sz="1600" dirty="0" smtClean="0"/>
                  <a:t>)</a:t>
                </a:r>
                <a:r>
                  <a:rPr lang="fr-FR" sz="1600" baseline="-25000" dirty="0" smtClean="0"/>
                  <a:t>out</a:t>
                </a:r>
                <a:r>
                  <a:rPr lang="fr-FR" sz="1600" dirty="0" smtClean="0"/>
                  <a:t> =  Energie stockée</a:t>
                </a:r>
              </a:p>
              <a:p>
                <a:pPr marL="457200" lvl="1" indent="0" algn="ctr">
                  <a:buNone/>
                </a:pPr>
                <a:endParaRPr lang="fr-FR" sz="1600" dirty="0" smtClean="0"/>
              </a:p>
              <a:p>
                <a:pPr lvl="1"/>
                <a:r>
                  <a:rPr lang="fr-FR" sz="1600" dirty="0" smtClean="0"/>
                  <a:t>Si on suppose que le capteur ne peut perdre de la chaleur , par exemple, à travers ses fils de connexion, que sa masse ne change pas et si Ti  est sa température interne et Te la température externe du milieu, montrer que la fonction de transfert du système est donnée par:</a:t>
                </a:r>
              </a:p>
              <a:p>
                <a:pPr lvl="1"/>
                <a:endParaRPr lang="fr-FR" sz="1600" dirty="0"/>
              </a:p>
              <a:p>
                <a:pPr marL="457200" lvl="1" indent="0" algn="ctr">
                  <a:buNone/>
                </a:pPr>
                <a14:m>
                  <m:oMath xmlns:m="http://schemas.openxmlformats.org/officeDocument/2006/math">
                    <m:r>
                      <a:rPr lang="fr-FR" sz="2000" b="0" i="1" smtClean="0">
                        <a:latin typeface="Cambria Math"/>
                      </a:rPr>
                      <m:t>𝐻</m:t>
                    </m:r>
                    <m:d>
                      <m:dPr>
                        <m:ctrlPr>
                          <a:rPr lang="fr-FR" sz="2000" b="0" i="1" smtClean="0">
                            <a:latin typeface="Cambria Math"/>
                          </a:rPr>
                        </m:ctrlPr>
                      </m:dPr>
                      <m:e>
                        <m:r>
                          <a:rPr lang="fr-FR" sz="2000" b="0" i="1" smtClean="0">
                            <a:latin typeface="Cambria Math"/>
                          </a:rPr>
                          <m:t>𝑝</m:t>
                        </m:r>
                      </m:e>
                    </m:d>
                    <m:r>
                      <a:rPr lang="fr-FR" sz="2000" b="0" i="1" smtClean="0">
                        <a:latin typeface="Cambria Math"/>
                      </a:rPr>
                      <m:t>=</m:t>
                    </m:r>
                    <m:f>
                      <m:fPr>
                        <m:ctrlPr>
                          <a:rPr lang="fr-FR" sz="2000" b="0" i="1" smtClean="0">
                            <a:latin typeface="Cambria Math"/>
                          </a:rPr>
                        </m:ctrlPr>
                      </m:fPr>
                      <m:num>
                        <m:sSub>
                          <m:sSubPr>
                            <m:ctrlPr>
                              <a:rPr lang="fr-FR" sz="2000" b="0" i="1" smtClean="0">
                                <a:latin typeface="Cambria Math"/>
                              </a:rPr>
                            </m:ctrlPr>
                          </m:sSubPr>
                          <m:e>
                            <m:r>
                              <a:rPr lang="fr-FR" sz="2000" b="0" i="1" smtClean="0">
                                <a:latin typeface="Cambria Math"/>
                              </a:rPr>
                              <m:t>𝑇</m:t>
                            </m:r>
                          </m:e>
                          <m:sub>
                            <m:r>
                              <a:rPr lang="fr-FR" sz="2000" b="0" i="1" smtClean="0">
                                <a:latin typeface="Cambria Math"/>
                              </a:rPr>
                              <m:t>𝑖</m:t>
                            </m:r>
                          </m:sub>
                        </m:sSub>
                      </m:num>
                      <m:den>
                        <m:sSub>
                          <m:sSubPr>
                            <m:ctrlPr>
                              <a:rPr lang="fr-FR" sz="2000" b="0" i="1" smtClean="0">
                                <a:latin typeface="Cambria Math"/>
                              </a:rPr>
                            </m:ctrlPr>
                          </m:sSubPr>
                          <m:e>
                            <m:r>
                              <a:rPr lang="fr-FR" sz="2000" b="0" i="1" smtClean="0">
                                <a:latin typeface="Cambria Math"/>
                              </a:rPr>
                              <m:t>𝑇</m:t>
                            </m:r>
                          </m:e>
                          <m:sub>
                            <m:r>
                              <a:rPr lang="fr-FR" sz="2000" b="0" i="1" smtClean="0">
                                <a:latin typeface="Cambria Math"/>
                              </a:rPr>
                              <m:t>𝑒</m:t>
                            </m:r>
                          </m:sub>
                        </m:sSub>
                      </m:den>
                    </m:f>
                  </m:oMath>
                </a14:m>
                <a:r>
                  <a:rPr lang="fr-FR" sz="2000" dirty="0" smtClean="0"/>
                  <a:t>=</a:t>
                </a:r>
                <a14:m>
                  <m:oMath xmlns:m="http://schemas.openxmlformats.org/officeDocument/2006/math">
                    <m:f>
                      <m:fPr>
                        <m:ctrlPr>
                          <a:rPr lang="fr-FR" sz="2000" i="1" dirty="0" smtClean="0">
                            <a:latin typeface="Cambria Math"/>
                          </a:rPr>
                        </m:ctrlPr>
                      </m:fPr>
                      <m:num>
                        <m:r>
                          <a:rPr lang="fr-FR" sz="2000" b="0" i="1" dirty="0" smtClean="0">
                            <a:latin typeface="Cambria Math"/>
                          </a:rPr>
                          <m:t>1</m:t>
                        </m:r>
                      </m:num>
                      <m:den>
                        <m:r>
                          <a:rPr lang="fr-FR" sz="2000" b="0" i="1" dirty="0" smtClean="0">
                            <a:latin typeface="Cambria Math"/>
                          </a:rPr>
                          <m:t>1+</m:t>
                        </m:r>
                        <m:sSub>
                          <m:sSubPr>
                            <m:ctrlPr>
                              <a:rPr lang="fr-FR" sz="2000" b="0" i="1" dirty="0" smtClean="0">
                                <a:latin typeface="Cambria Math"/>
                              </a:rPr>
                            </m:ctrlPr>
                          </m:sSubPr>
                          <m:e>
                            <m:r>
                              <a:rPr lang="fr-FR" sz="2000" b="0" i="1" dirty="0" smtClean="0">
                                <a:latin typeface="Cambria Math"/>
                                <a:ea typeface="Cambria Math"/>
                              </a:rPr>
                              <m:t>𝜏</m:t>
                            </m:r>
                          </m:e>
                          <m:sub>
                            <m:r>
                              <a:rPr lang="fr-FR" sz="2000" b="0" i="1" dirty="0" smtClean="0">
                                <a:latin typeface="Cambria Math"/>
                              </a:rPr>
                              <m:t>𝑝</m:t>
                            </m:r>
                          </m:sub>
                        </m:sSub>
                      </m:den>
                    </m:f>
                    <m:r>
                      <a:rPr lang="fr-FR" sz="2000" b="0" i="1" dirty="0" smtClean="0">
                        <a:latin typeface="Cambria Math"/>
                      </a:rPr>
                      <m:t>  </m:t>
                    </m:r>
                    <m:r>
                      <a:rPr lang="fr-FR" sz="2000" b="0" i="1" dirty="0" smtClean="0">
                        <a:latin typeface="Cambria Math"/>
                      </a:rPr>
                      <m:t>𝑎𝑣𝑒𝑐</m:t>
                    </m:r>
                    <m:r>
                      <a:rPr lang="fr-FR" sz="2000" b="0" i="1" dirty="0" smtClean="0">
                        <a:latin typeface="Cambria Math"/>
                      </a:rPr>
                      <m:t>  </m:t>
                    </m:r>
                    <m:r>
                      <a:rPr lang="fr-FR" sz="2000" b="0" i="1" dirty="0" smtClean="0">
                        <a:latin typeface="Cambria Math"/>
                        <a:ea typeface="Cambria Math"/>
                      </a:rPr>
                      <m:t>𝜏</m:t>
                    </m:r>
                    <m:r>
                      <a:rPr lang="fr-FR" sz="2000" b="0" i="1" dirty="0" smtClean="0">
                        <a:latin typeface="Cambria Math"/>
                        <a:ea typeface="Cambria Math"/>
                      </a:rPr>
                      <m:t>=</m:t>
                    </m:r>
                    <m:f>
                      <m:fPr>
                        <m:ctrlPr>
                          <a:rPr lang="fr-FR" sz="2000" b="0" i="1" dirty="0" smtClean="0">
                            <a:latin typeface="Cambria Math"/>
                            <a:ea typeface="Cambria Math"/>
                          </a:rPr>
                        </m:ctrlPr>
                      </m:fPr>
                      <m:num>
                        <m:r>
                          <a:rPr lang="fr-FR" sz="2000" b="0" i="1" dirty="0" smtClean="0">
                            <a:latin typeface="Cambria Math"/>
                            <a:ea typeface="Cambria Math"/>
                          </a:rPr>
                          <m:t>𝑀𝑐</m:t>
                        </m:r>
                      </m:num>
                      <m:den>
                        <m:r>
                          <a:rPr lang="fr-FR" sz="2000" b="0" i="1" dirty="0" smtClean="0">
                            <a:latin typeface="Cambria Math"/>
                            <a:ea typeface="Cambria Math"/>
                          </a:rPr>
                          <m:t>h</m:t>
                        </m:r>
                        <m:r>
                          <a:rPr lang="fr-FR" sz="2000" b="0" i="1" dirty="0" smtClean="0">
                            <a:latin typeface="Cambria Math"/>
                            <a:ea typeface="Cambria Math"/>
                          </a:rPr>
                          <m:t>.</m:t>
                        </m:r>
                        <m:r>
                          <a:rPr lang="fr-FR" sz="2000" b="0" i="1" dirty="0" smtClean="0">
                            <a:latin typeface="Cambria Math"/>
                            <a:ea typeface="Cambria Math"/>
                          </a:rPr>
                          <m:t>𝐴</m:t>
                        </m:r>
                      </m:den>
                    </m:f>
                  </m:oMath>
                </a14:m>
                <a:endParaRPr lang="fr-FR" sz="2000" dirty="0" smtClean="0"/>
              </a:p>
              <a:p>
                <a:pPr marL="457200" lvl="1" indent="0" algn="ctr">
                  <a:buNone/>
                </a:pPr>
                <a:endParaRPr lang="fr-FR" sz="2000" dirty="0" smtClean="0"/>
              </a:p>
              <a:p>
                <a:pPr lvl="1"/>
                <a:r>
                  <a:rPr lang="fr-FR" sz="1600" dirty="0" smtClean="0"/>
                  <a:t>La constante de temps approximative du thermomètre est déterminée en le plongeant dans un bain et en notant le temps qu’il met pour atteindre 63% de sa valeur finale. Si le résultat est 28s, </a:t>
                </a:r>
                <a:r>
                  <a:rPr lang="fr-FR" sz="1600" b="1" i="1" dirty="0" smtClean="0">
                    <a:solidFill>
                      <a:srgbClr val="FF0000"/>
                    </a:solidFill>
                  </a:rPr>
                  <a:t>déterminer le retard (délai) lorsque l’on mesure la température d’un bain qui changerait de manière périodique 2 fois par minute</a:t>
                </a:r>
                <a:r>
                  <a:rPr lang="fr-FR" sz="1600" dirty="0" smtClean="0"/>
                  <a:t>.</a:t>
                </a:r>
              </a:p>
              <a:p>
                <a:pPr marL="457200" lvl="1" indent="0" algn="ctr">
                  <a:buNone/>
                </a:pPr>
                <a:endParaRPr lang="fr-FR" sz="2000" dirty="0"/>
              </a:p>
              <a:p>
                <a:pPr lvl="1"/>
                <a:endParaRPr lang="fr-FR" sz="2000" dirty="0" smtClean="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457200" y="1600200"/>
                <a:ext cx="8075240" cy="4997152"/>
              </a:xfrm>
              <a:blipFill rotWithShape="1">
                <a:blip r:embed="rId3"/>
                <a:stretch>
                  <a:fillRect l="-528" t="-1221" r="-75"/>
                </a:stretch>
              </a:blipFill>
            </p:spPr>
            <p:txBody>
              <a:bodyPr/>
              <a:lstStyle/>
              <a:p>
                <a:r>
                  <a:rPr lang="en-US">
                    <a:noFill/>
                  </a:rPr>
                  <a:t> </a:t>
                </a:r>
              </a:p>
            </p:txBody>
          </p:sp>
        </mc:Fallback>
      </mc:AlternateContent>
      <p:sp>
        <p:nvSpPr>
          <p:cNvPr id="4" name="Titre 1"/>
          <p:cNvSpPr>
            <a:spLocks noGrp="1"/>
          </p:cNvSpPr>
          <p:nvPr>
            <p:ph type="title"/>
          </p:nvPr>
        </p:nvSpPr>
        <p:spPr/>
        <p:txBody>
          <a:bodyPr>
            <a:normAutofit/>
          </a:bodyPr>
          <a:lstStyle/>
          <a:p>
            <a:r>
              <a:rPr lang="fr-FR" sz="2800" dirty="0" smtClean="0"/>
              <a:t>Systèmes de mesure Premier Ordre</a:t>
            </a:r>
            <a:endParaRPr lang="fr-FR" sz="2800" dirty="0"/>
          </a:p>
        </p:txBody>
      </p:sp>
    </p:spTree>
    <p:extLst>
      <p:ext uri="{BB962C8B-B14F-4D97-AF65-F5344CB8AC3E}">
        <p14:creationId xmlns:p14="http://schemas.microsoft.com/office/powerpoint/2010/main" val="549324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Les divers types de capteurs</a:t>
            </a:r>
            <a:endParaRPr lang="fr-FR" sz="2800" dirty="0"/>
          </a:p>
        </p:txBody>
      </p:sp>
      <p:sp>
        <p:nvSpPr>
          <p:cNvPr id="3" name="Espace réservé du contenu 2"/>
          <p:cNvSpPr>
            <a:spLocks noGrp="1"/>
          </p:cNvSpPr>
          <p:nvPr>
            <p:ph idx="1"/>
          </p:nvPr>
        </p:nvSpPr>
        <p:spPr/>
        <p:txBody>
          <a:bodyPr>
            <a:normAutofit lnSpcReduction="10000"/>
          </a:bodyPr>
          <a:lstStyle/>
          <a:p>
            <a:r>
              <a:rPr lang="fr-FR" sz="2400" dirty="0" smtClean="0"/>
              <a:t>Classification des capteurs: plusieurs critères entrent en jeu pour classifier les capteurs:</a:t>
            </a:r>
          </a:p>
          <a:p>
            <a:pPr lvl="1"/>
            <a:r>
              <a:rPr lang="fr-FR" sz="2000" dirty="0" smtClean="0"/>
              <a:t>Nécessité d’une alimentation ?</a:t>
            </a:r>
          </a:p>
          <a:p>
            <a:pPr lvl="2"/>
            <a:r>
              <a:rPr lang="fr-FR" sz="1600" dirty="0" smtClean="0"/>
              <a:t>Passif ou actif</a:t>
            </a:r>
          </a:p>
          <a:p>
            <a:pPr lvl="1"/>
            <a:r>
              <a:rPr lang="fr-FR" sz="2000" dirty="0" smtClean="0"/>
              <a:t>Nature du signal de sortie</a:t>
            </a:r>
          </a:p>
          <a:p>
            <a:pPr lvl="2"/>
            <a:r>
              <a:rPr lang="fr-FR" sz="1600" dirty="0" smtClean="0"/>
              <a:t>Numérique ou analogique</a:t>
            </a:r>
          </a:p>
          <a:p>
            <a:pPr lvl="1"/>
            <a:r>
              <a:rPr lang="fr-FR" sz="2000" dirty="0" smtClean="0"/>
              <a:t>Mode opérationnel de mesure</a:t>
            </a:r>
          </a:p>
          <a:p>
            <a:pPr lvl="2"/>
            <a:r>
              <a:rPr lang="fr-FR" sz="1600" dirty="0" smtClean="0"/>
              <a:t>Équilibrage ou déflection</a:t>
            </a:r>
          </a:p>
          <a:p>
            <a:pPr lvl="1"/>
            <a:r>
              <a:rPr lang="fr-FR" sz="2000" dirty="0" smtClean="0"/>
              <a:t>Réponses dynamiques</a:t>
            </a:r>
          </a:p>
          <a:p>
            <a:pPr lvl="2"/>
            <a:r>
              <a:rPr lang="fr-FR" sz="1600" dirty="0" smtClean="0"/>
              <a:t>Ordre 0,1 ou 2</a:t>
            </a:r>
          </a:p>
          <a:p>
            <a:pPr lvl="1"/>
            <a:r>
              <a:rPr lang="fr-FR" sz="2000" dirty="0" smtClean="0"/>
              <a:t>Mesurande</a:t>
            </a:r>
          </a:p>
          <a:p>
            <a:pPr lvl="2"/>
            <a:r>
              <a:rPr lang="fr-FR" sz="1600" dirty="0" smtClean="0"/>
              <a:t>Mécanique, thermique, magnétique, angulaire, chimique</a:t>
            </a:r>
          </a:p>
          <a:p>
            <a:pPr lvl="1"/>
            <a:r>
              <a:rPr lang="fr-FR" sz="2000" dirty="0" smtClean="0"/>
              <a:t>Grandeur physique mesurée</a:t>
            </a:r>
          </a:p>
          <a:p>
            <a:pPr lvl="2"/>
            <a:r>
              <a:rPr lang="fr-FR" sz="1600" dirty="0" smtClean="0"/>
              <a:t>Résistance, capacité, inductance, …</a:t>
            </a:r>
          </a:p>
          <a:p>
            <a:pPr marL="914400" lvl="2" indent="0">
              <a:buNone/>
            </a:pPr>
            <a:endParaRPr lang="fr-FR" sz="1600" dirty="0" smtClean="0"/>
          </a:p>
          <a:p>
            <a:pPr lvl="1"/>
            <a:endParaRPr lang="fr-FR" dirty="0"/>
          </a:p>
        </p:txBody>
      </p:sp>
    </p:spTree>
    <p:extLst>
      <p:ext uri="{BB962C8B-B14F-4D97-AF65-F5344CB8AC3E}">
        <p14:creationId xmlns:p14="http://schemas.microsoft.com/office/powerpoint/2010/main" val="3266994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Les divers types de capteurs</a:t>
            </a:r>
            <a:endParaRPr lang="fr-FR" sz="2800" dirty="0"/>
          </a:p>
        </p:txBody>
      </p:sp>
      <p:sp>
        <p:nvSpPr>
          <p:cNvPr id="3" name="Espace réservé du contenu 2"/>
          <p:cNvSpPr>
            <a:spLocks noGrp="1"/>
          </p:cNvSpPr>
          <p:nvPr>
            <p:ph idx="1"/>
          </p:nvPr>
        </p:nvSpPr>
        <p:spPr/>
        <p:txBody>
          <a:bodyPr>
            <a:normAutofit/>
          </a:bodyPr>
          <a:lstStyle/>
          <a:p>
            <a:r>
              <a:rPr lang="fr-FR" sz="2400" b="1" dirty="0" smtClean="0"/>
              <a:t>Capteurs actifs</a:t>
            </a:r>
            <a:r>
              <a:rPr lang="fr-FR" sz="2400" dirty="0" smtClean="0"/>
              <a:t>: </a:t>
            </a:r>
            <a:r>
              <a:rPr lang="fr-FR" sz="1600" dirty="0" smtClean="0"/>
              <a:t>son principe de fonctionnement permet de convertir directement en énergie électrique (courant, tension, charge) la </a:t>
            </a:r>
            <a:r>
              <a:rPr lang="fr-FR" sz="1600" dirty="0" smtClean="0"/>
              <a:t>forme d’énergie du </a:t>
            </a:r>
            <a:r>
              <a:rPr lang="fr-FR" sz="1600" dirty="0" err="1" smtClean="0"/>
              <a:t>mesurande</a:t>
            </a:r>
            <a:r>
              <a:rPr lang="fr-FR" sz="1600" dirty="0" smtClean="0"/>
              <a:t> (rayonnement</a:t>
            </a:r>
            <a:r>
              <a:rPr lang="fr-FR" sz="1600" dirty="0" smtClean="0"/>
              <a:t>, mécanique, thermique…)</a:t>
            </a:r>
          </a:p>
          <a:p>
            <a:pPr lvl="1"/>
            <a:endParaRPr lang="fr-FR"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25" y="2780928"/>
            <a:ext cx="650875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6582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Les divers types de capteurs</a:t>
            </a:r>
            <a:endParaRPr lang="fr-FR" sz="2800" dirty="0"/>
          </a:p>
        </p:txBody>
      </p:sp>
      <p:sp>
        <p:nvSpPr>
          <p:cNvPr id="3" name="Espace réservé du contenu 2"/>
          <p:cNvSpPr>
            <a:spLocks noGrp="1"/>
          </p:cNvSpPr>
          <p:nvPr>
            <p:ph idx="1"/>
          </p:nvPr>
        </p:nvSpPr>
        <p:spPr>
          <a:xfrm>
            <a:off x="107504" y="1484784"/>
            <a:ext cx="8229600" cy="4525963"/>
          </a:xfrm>
        </p:spPr>
        <p:txBody>
          <a:bodyPr>
            <a:normAutofit/>
          </a:bodyPr>
          <a:lstStyle/>
          <a:p>
            <a:r>
              <a:rPr lang="fr-FR" sz="2400" b="1" dirty="0" smtClean="0"/>
              <a:t>Capteurs passifs:</a:t>
            </a:r>
          </a:p>
          <a:p>
            <a:pPr lvl="1"/>
            <a:r>
              <a:rPr lang="fr-FR" sz="1400" dirty="0" smtClean="0"/>
              <a:t> les capteurs dont le signal électrique est une variation d’impédance sont dits passifs car ils </a:t>
            </a:r>
          </a:p>
          <a:p>
            <a:pPr marL="457200" lvl="1" indent="0">
              <a:buNone/>
            </a:pPr>
            <a:r>
              <a:rPr lang="fr-FR" sz="1400" dirty="0"/>
              <a:t> </a:t>
            </a:r>
            <a:r>
              <a:rPr lang="fr-FR" sz="1400" dirty="0" smtClean="0"/>
              <a:t>        </a:t>
            </a:r>
            <a:r>
              <a:rPr lang="fr-FR" sz="1400" dirty="0" smtClean="0"/>
              <a:t>nécessitent une source d’énergie électrique pour </a:t>
            </a:r>
            <a:r>
              <a:rPr lang="fr-FR" sz="1400" dirty="0" smtClean="0"/>
              <a:t>que l’on puisse lire le </a:t>
            </a:r>
            <a:r>
              <a:rPr lang="fr-FR" sz="1400" dirty="0"/>
              <a:t> </a:t>
            </a:r>
            <a:r>
              <a:rPr lang="fr-FR" sz="1400" dirty="0" err="1" smtClean="0"/>
              <a:t>mesurande</a:t>
            </a:r>
            <a:r>
              <a:rPr lang="fr-FR" sz="1400" dirty="0" smtClean="0"/>
              <a:t>. </a:t>
            </a:r>
            <a:r>
              <a:rPr lang="fr-FR" sz="1400" dirty="0" smtClean="0"/>
              <a:t>Le </a:t>
            </a:r>
            <a:endParaRPr lang="fr-FR" sz="1400" dirty="0" smtClean="0"/>
          </a:p>
          <a:p>
            <a:pPr marL="457200" lvl="1" indent="0">
              <a:buNone/>
            </a:pPr>
            <a:r>
              <a:rPr lang="fr-FR" sz="1400" dirty="0" smtClean="0"/>
              <a:t>        </a:t>
            </a:r>
            <a:r>
              <a:rPr lang="fr-FR" sz="1400" dirty="0" smtClean="0"/>
              <a:t>circuit dans lequel ils  sont incorporés s’appelle le </a:t>
            </a:r>
            <a:r>
              <a:rPr lang="fr-FR" sz="1400" dirty="0" smtClean="0"/>
              <a:t>conditionneur.</a:t>
            </a:r>
            <a:endParaRPr lang="fr-FR" sz="1400" dirty="0" smtClean="0"/>
          </a:p>
          <a:p>
            <a:endParaRPr lang="fr-FR" sz="1600" dirty="0"/>
          </a:p>
          <a:p>
            <a:pPr lvl="1"/>
            <a:r>
              <a:rPr lang="fr-FR" sz="1600" dirty="0" smtClean="0"/>
              <a:t>Le signal de sortie provient de l ’alimentation du capteur</a:t>
            </a:r>
          </a:p>
          <a:p>
            <a:pPr lvl="1"/>
            <a:r>
              <a:rPr lang="fr-FR" sz="1600" dirty="0" smtClean="0"/>
              <a:t>Exemples:</a:t>
            </a:r>
          </a:p>
          <a:p>
            <a:pPr lvl="2"/>
            <a:r>
              <a:rPr lang="fr-FR" sz="1600" dirty="0" smtClean="0"/>
              <a:t>Thermistance</a:t>
            </a:r>
          </a:p>
          <a:p>
            <a:pPr lvl="2"/>
            <a:r>
              <a:rPr lang="fr-FR" sz="1600" dirty="0" smtClean="0"/>
              <a:t>Résistance chimique</a:t>
            </a:r>
            <a:endParaRPr lang="fr-FR" sz="1600" dirty="0"/>
          </a:p>
          <a:p>
            <a:pPr lvl="2"/>
            <a:r>
              <a:rPr lang="fr-FR" sz="1600" dirty="0"/>
              <a:t>I</a:t>
            </a:r>
            <a:r>
              <a:rPr lang="fr-FR" sz="1600" dirty="0" smtClean="0"/>
              <a:t>nduction</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573016"/>
            <a:ext cx="5308946" cy="308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011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Les divers types de capteurs</a:t>
            </a:r>
            <a:endParaRPr lang="fr-FR" sz="2800" dirty="0"/>
          </a:p>
        </p:txBody>
      </p:sp>
      <p:sp>
        <p:nvSpPr>
          <p:cNvPr id="3" name="Espace réservé du contenu 2"/>
          <p:cNvSpPr>
            <a:spLocks noGrp="1"/>
          </p:cNvSpPr>
          <p:nvPr>
            <p:ph idx="1"/>
          </p:nvPr>
        </p:nvSpPr>
        <p:spPr>
          <a:xfrm>
            <a:off x="107504" y="1484784"/>
            <a:ext cx="8229600" cy="4525963"/>
          </a:xfrm>
        </p:spPr>
        <p:txBody>
          <a:bodyPr>
            <a:normAutofit/>
          </a:bodyPr>
          <a:lstStyle/>
          <a:p>
            <a:r>
              <a:rPr lang="fr-FR" sz="2400" dirty="0" smtClean="0"/>
              <a:t>Capteurs analogiques:</a:t>
            </a:r>
          </a:p>
          <a:p>
            <a:pPr lvl="1"/>
            <a:endParaRPr lang="fr-FR" sz="1600" dirty="0" smtClean="0"/>
          </a:p>
          <a:p>
            <a:pPr lvl="1"/>
            <a:r>
              <a:rPr lang="fr-FR" sz="1600" dirty="0" smtClean="0"/>
              <a:t>Le signal de sortie est continu, à la fois en amplitude et en fréquence (ou temps)</a:t>
            </a:r>
          </a:p>
          <a:p>
            <a:pPr lvl="1"/>
            <a:r>
              <a:rPr lang="fr-FR" sz="1600" dirty="0" smtClean="0"/>
              <a:t>Exemples: Température, déplacement, force, lumière , jauges de contraintes …</a:t>
            </a:r>
          </a:p>
        </p:txBody>
      </p:sp>
      <p:pic>
        <p:nvPicPr>
          <p:cNvPr id="15362" name="Picture 2" descr="http://michel.hubin.pagesperso-orange.fr/capteurs/phys/forc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573016"/>
            <a:ext cx="519112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3365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Les divers types de capteurs</a:t>
            </a:r>
            <a:endParaRPr lang="fr-FR" sz="2800" dirty="0"/>
          </a:p>
        </p:txBody>
      </p:sp>
      <p:sp>
        <p:nvSpPr>
          <p:cNvPr id="3" name="Espace réservé du contenu 2"/>
          <p:cNvSpPr>
            <a:spLocks noGrp="1"/>
          </p:cNvSpPr>
          <p:nvPr>
            <p:ph idx="1"/>
          </p:nvPr>
        </p:nvSpPr>
        <p:spPr>
          <a:xfrm>
            <a:off x="107504" y="1484784"/>
            <a:ext cx="8229600" cy="4525963"/>
          </a:xfrm>
        </p:spPr>
        <p:txBody>
          <a:bodyPr>
            <a:normAutofit/>
          </a:bodyPr>
          <a:lstStyle/>
          <a:p>
            <a:r>
              <a:rPr lang="fr-FR" sz="2400" dirty="0" smtClean="0"/>
              <a:t>Capteurs numériques:</a:t>
            </a:r>
          </a:p>
          <a:p>
            <a:pPr marL="0" indent="0">
              <a:buNone/>
            </a:pPr>
            <a:endParaRPr lang="fr-FR" sz="2400" dirty="0" smtClean="0"/>
          </a:p>
          <a:p>
            <a:pPr lvl="1"/>
            <a:r>
              <a:rPr lang="fr-FR" sz="1600" dirty="0" smtClean="0"/>
              <a:t> la sortie de ces capteurs est sous la forme d’impulsions ou d’échelon; en fait sous la forme d’état discrets</a:t>
            </a:r>
          </a:p>
          <a:p>
            <a:endParaRPr lang="fr-FR" sz="1600" dirty="0"/>
          </a:p>
          <a:p>
            <a:pPr lvl="1"/>
            <a:r>
              <a:rPr lang="fr-FR" sz="1600" dirty="0" smtClean="0"/>
              <a:t>Les signaux numériques sont plus fiables, répétables et faciles à transmettre</a:t>
            </a:r>
          </a:p>
          <a:p>
            <a:pPr lvl="1"/>
            <a:r>
              <a:rPr lang="fr-FR" sz="1600" dirty="0" smtClean="0"/>
              <a:t>Exemples:</a:t>
            </a:r>
          </a:p>
          <a:p>
            <a:pPr lvl="2"/>
            <a:r>
              <a:rPr lang="fr-FR" sz="1600" dirty="0" smtClean="0"/>
              <a:t>Roue codeuse</a:t>
            </a:r>
          </a:p>
          <a:p>
            <a:pPr lvl="2"/>
            <a:r>
              <a:rPr lang="fr-FR" sz="1600" dirty="0" smtClean="0"/>
              <a:t>Interrupteur à contact</a:t>
            </a:r>
            <a:endParaRPr lang="fr-FR" sz="1600" dirty="0"/>
          </a:p>
          <a:p>
            <a:pPr marL="914400" lvl="2" indent="0">
              <a:buNone/>
            </a:pPr>
            <a:endParaRPr lang="fr-FR" sz="1600" dirty="0" smtClean="0"/>
          </a:p>
        </p:txBody>
      </p:sp>
      <p:pic>
        <p:nvPicPr>
          <p:cNvPr id="1433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52130" b="8960"/>
          <a:stretch/>
        </p:blipFill>
        <p:spPr bwMode="auto">
          <a:xfrm>
            <a:off x="3995936" y="3573016"/>
            <a:ext cx="4617516" cy="311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6973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Mode fonctionnel</a:t>
            </a:r>
            <a:endParaRPr lang="fr-FR" sz="2800" dirty="0"/>
          </a:p>
        </p:txBody>
      </p:sp>
      <p:sp>
        <p:nvSpPr>
          <p:cNvPr id="3" name="Espace réservé du contenu 2"/>
          <p:cNvSpPr>
            <a:spLocks noGrp="1"/>
          </p:cNvSpPr>
          <p:nvPr>
            <p:ph idx="1"/>
          </p:nvPr>
        </p:nvSpPr>
        <p:spPr>
          <a:xfrm>
            <a:off x="107504" y="1484784"/>
            <a:ext cx="6048672" cy="4968552"/>
          </a:xfrm>
        </p:spPr>
        <p:txBody>
          <a:bodyPr>
            <a:normAutofit fontScale="92500" lnSpcReduction="10000"/>
          </a:bodyPr>
          <a:lstStyle/>
          <a:p>
            <a:r>
              <a:rPr lang="fr-FR" sz="2400" u="sng" dirty="0" smtClean="0"/>
              <a:t>Déflection / déviation</a:t>
            </a:r>
            <a:r>
              <a:rPr lang="fr-FR" sz="2400" dirty="0" smtClean="0"/>
              <a:t>:</a:t>
            </a:r>
          </a:p>
          <a:p>
            <a:pPr lvl="1"/>
            <a:r>
              <a:rPr lang="fr-FR" sz="2000" dirty="0" smtClean="0"/>
              <a:t>Le capteur produit une déflection/déviation par rapport à la condition initiale (de repos)</a:t>
            </a:r>
          </a:p>
          <a:p>
            <a:pPr lvl="1"/>
            <a:r>
              <a:rPr lang="fr-FR" sz="2000" dirty="0" smtClean="0"/>
              <a:t>La déviation est proportionnelle au mesurande</a:t>
            </a:r>
          </a:p>
          <a:p>
            <a:pPr lvl="1"/>
            <a:endParaRPr lang="fr-FR" sz="2000" dirty="0" smtClean="0"/>
          </a:p>
          <a:p>
            <a:r>
              <a:rPr lang="fr-FR" sz="2400" u="sng" dirty="0" smtClean="0"/>
              <a:t>Équilibrage (</a:t>
            </a:r>
            <a:r>
              <a:rPr lang="fr-FR" sz="2400" u="sng" dirty="0" err="1" smtClean="0"/>
              <a:t>null</a:t>
            </a:r>
            <a:r>
              <a:rPr lang="fr-FR" sz="2400" u="sng" dirty="0" smtClean="0"/>
              <a:t> mode)</a:t>
            </a:r>
            <a:r>
              <a:rPr lang="fr-FR" sz="2400" dirty="0" smtClean="0"/>
              <a:t>:</a:t>
            </a:r>
          </a:p>
          <a:p>
            <a:endParaRPr lang="fr-FR" sz="2400" dirty="0" smtClean="0"/>
          </a:p>
          <a:p>
            <a:pPr lvl="1"/>
            <a:r>
              <a:rPr lang="fr-FR" sz="2000" dirty="0" smtClean="0"/>
              <a:t>Le capteur ou l’instrument exerce une influence qui tend à s’opposer à celle du mesurande par un système , par exemple, de contre réaction.</a:t>
            </a:r>
          </a:p>
          <a:p>
            <a:pPr lvl="1"/>
            <a:r>
              <a:rPr lang="fr-FR" sz="2000" dirty="0" smtClean="0"/>
              <a:t>Le mesurande est ainsi compensé et équilibré fournissant ainsi une mesure nulle</a:t>
            </a:r>
          </a:p>
          <a:p>
            <a:pPr lvl="1"/>
            <a:endParaRPr lang="fr-FR" sz="2000" dirty="0" smtClean="0"/>
          </a:p>
          <a:p>
            <a:pPr marL="457200" lvl="1" indent="0">
              <a:buNone/>
            </a:pPr>
            <a:r>
              <a:rPr lang="fr-FR" sz="2000" dirty="0" smtClean="0">
                <a:solidFill>
                  <a:srgbClr val="FF0000"/>
                </a:solidFill>
              </a:rPr>
              <a:t>La mesure par équilibrage est plus précise, fine mais moins rapide que la mesure par déflection </a:t>
            </a:r>
          </a:p>
          <a:p>
            <a:endParaRPr lang="fr-FR" sz="2400" dirty="0" smtClean="0"/>
          </a:p>
          <a:p>
            <a:pPr marL="0" indent="0">
              <a:buNone/>
            </a:pPr>
            <a:endParaRPr lang="fr-FR" sz="2400" dirty="0" smtClean="0"/>
          </a:p>
          <a:p>
            <a:pPr marL="914400" lvl="2" indent="0">
              <a:buNone/>
            </a:pPr>
            <a:endParaRPr lang="fr-FR" sz="1600" dirty="0" smtClean="0"/>
          </a:p>
        </p:txBody>
      </p:sp>
      <p:pic>
        <p:nvPicPr>
          <p:cNvPr id="286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22" t="53288" r="522"/>
          <a:stretch/>
        </p:blipFill>
        <p:spPr bwMode="auto">
          <a:xfrm>
            <a:off x="6571746" y="4077072"/>
            <a:ext cx="1677358" cy="16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7730"/>
          <a:stretch/>
        </p:blipFill>
        <p:spPr bwMode="auto">
          <a:xfrm>
            <a:off x="6571746" y="1268760"/>
            <a:ext cx="1677358" cy="1850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603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err="1" smtClean="0"/>
              <a:t>Mesurandes</a:t>
            </a:r>
            <a:r>
              <a:rPr lang="fr-FR" sz="2800" dirty="0" smtClean="0"/>
              <a:t> mécaniques</a:t>
            </a:r>
            <a:endParaRPr lang="fr-FR" sz="2800" dirty="0"/>
          </a:p>
        </p:txBody>
      </p:sp>
      <p:sp>
        <p:nvSpPr>
          <p:cNvPr id="3" name="Espace réservé du contenu 2"/>
          <p:cNvSpPr>
            <a:spLocks noGrp="1"/>
          </p:cNvSpPr>
          <p:nvPr>
            <p:ph idx="1"/>
          </p:nvPr>
        </p:nvSpPr>
        <p:spPr>
          <a:xfrm>
            <a:off x="467544" y="1484784"/>
            <a:ext cx="6984776" cy="4968552"/>
          </a:xfrm>
        </p:spPr>
        <p:txBody>
          <a:bodyPr>
            <a:normAutofit/>
          </a:bodyPr>
          <a:lstStyle/>
          <a:p>
            <a:r>
              <a:rPr lang="fr-FR" sz="2400" u="sng" dirty="0" smtClean="0"/>
              <a:t>déplacement</a:t>
            </a:r>
            <a:r>
              <a:rPr lang="fr-FR" sz="2400" dirty="0" smtClean="0"/>
              <a:t>:</a:t>
            </a:r>
          </a:p>
          <a:p>
            <a:pPr lvl="1"/>
            <a:r>
              <a:rPr lang="fr-FR" sz="2000" dirty="0" smtClean="0"/>
              <a:t>Capteurs résistifs</a:t>
            </a:r>
          </a:p>
          <a:p>
            <a:pPr lvl="1"/>
            <a:r>
              <a:rPr lang="fr-FR" sz="2000" dirty="0" smtClean="0"/>
              <a:t>Capteurs capacitifs</a:t>
            </a:r>
          </a:p>
          <a:p>
            <a:pPr lvl="1"/>
            <a:r>
              <a:rPr lang="fr-FR" sz="2000" dirty="0" smtClean="0"/>
              <a:t>Capteurs inductifs</a:t>
            </a:r>
          </a:p>
          <a:p>
            <a:pPr lvl="1"/>
            <a:endParaRPr lang="fr-FR" sz="2000" dirty="0" smtClean="0"/>
          </a:p>
          <a:p>
            <a:r>
              <a:rPr lang="fr-FR" sz="2400" u="sng" dirty="0" smtClean="0"/>
              <a:t>Force et Accélération</a:t>
            </a:r>
            <a:endParaRPr lang="fr-FR" sz="2400" dirty="0" smtClean="0"/>
          </a:p>
          <a:p>
            <a:endParaRPr lang="fr-FR" sz="2400" dirty="0" smtClean="0"/>
          </a:p>
          <a:p>
            <a:pPr lvl="1"/>
            <a:r>
              <a:rPr lang="fr-FR" sz="2000" dirty="0" smtClean="0"/>
              <a:t>Jauges de contraintes</a:t>
            </a:r>
          </a:p>
          <a:p>
            <a:pPr lvl="1"/>
            <a:r>
              <a:rPr lang="fr-FR" sz="2000" dirty="0" smtClean="0"/>
              <a:t>Capteurs à cantilever </a:t>
            </a:r>
          </a:p>
          <a:p>
            <a:pPr lvl="1"/>
            <a:endParaRPr lang="fr-FR" sz="2000" dirty="0" smtClean="0"/>
          </a:p>
          <a:p>
            <a:endParaRPr lang="fr-FR" sz="2400" dirty="0" smtClean="0"/>
          </a:p>
          <a:p>
            <a:pPr marL="0" indent="0">
              <a:buNone/>
            </a:pPr>
            <a:endParaRPr lang="fr-FR" sz="2400" dirty="0" smtClean="0"/>
          </a:p>
          <a:p>
            <a:pPr marL="914400" lvl="2" indent="0">
              <a:buNone/>
            </a:pPr>
            <a:endParaRPr lang="fr-FR" sz="1600" dirty="0" smtClean="0"/>
          </a:p>
        </p:txBody>
      </p:sp>
    </p:spTree>
    <p:extLst>
      <p:ext uri="{BB962C8B-B14F-4D97-AF65-F5344CB8AC3E}">
        <p14:creationId xmlns:p14="http://schemas.microsoft.com/office/powerpoint/2010/main" val="1017631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853136"/>
          </a:xfrm>
        </p:spPr>
        <p:txBody>
          <a:bodyPr>
            <a:normAutofit fontScale="92500" lnSpcReduction="10000"/>
          </a:bodyPr>
          <a:lstStyle/>
          <a:p>
            <a:r>
              <a:rPr lang="fr-FR" sz="2000" dirty="0" smtClean="0"/>
              <a:t>Modèle simple d’instrumentation</a:t>
            </a:r>
          </a:p>
          <a:p>
            <a:endParaRPr lang="fr-FR" sz="2000" dirty="0"/>
          </a:p>
          <a:p>
            <a:endParaRPr lang="fr-FR" sz="2000" dirty="0"/>
          </a:p>
          <a:p>
            <a:pPr lvl="1"/>
            <a:endParaRPr lang="fr-FR" sz="1600" dirty="0" smtClean="0"/>
          </a:p>
          <a:p>
            <a:pPr lvl="1"/>
            <a:endParaRPr lang="fr-FR" sz="1600" dirty="0"/>
          </a:p>
          <a:p>
            <a:pPr lvl="1"/>
            <a:endParaRPr lang="fr-FR" sz="1600" dirty="0" smtClean="0"/>
          </a:p>
          <a:p>
            <a:pPr lvl="1"/>
            <a:endParaRPr lang="fr-FR" sz="1600" dirty="0" smtClean="0"/>
          </a:p>
          <a:p>
            <a:pPr lvl="1"/>
            <a:r>
              <a:rPr lang="fr-FR" sz="1900" dirty="0" smtClean="0"/>
              <a:t>Observable:</a:t>
            </a:r>
          </a:p>
          <a:p>
            <a:pPr lvl="1"/>
            <a:endParaRPr lang="fr-FR" sz="1900" dirty="0"/>
          </a:p>
          <a:p>
            <a:pPr lvl="1"/>
            <a:r>
              <a:rPr lang="fr-FR" sz="1900" dirty="0" smtClean="0"/>
              <a:t>Capteur (</a:t>
            </a:r>
            <a:r>
              <a:rPr lang="fr-FR" sz="1900" dirty="0" err="1" smtClean="0"/>
              <a:t>sensor</a:t>
            </a:r>
            <a:r>
              <a:rPr lang="fr-FR" sz="1900" dirty="0" smtClean="0"/>
              <a:t>):</a:t>
            </a:r>
          </a:p>
          <a:p>
            <a:pPr lvl="1"/>
            <a:endParaRPr lang="fr-FR" sz="1900" dirty="0"/>
          </a:p>
          <a:p>
            <a:pPr lvl="1"/>
            <a:r>
              <a:rPr lang="fr-FR" sz="1900" dirty="0" smtClean="0"/>
              <a:t>Afficheur (Display) :</a:t>
            </a:r>
          </a:p>
          <a:p>
            <a:endParaRPr lang="fr-FR" sz="2000" dirty="0"/>
          </a:p>
          <a:p>
            <a:r>
              <a:rPr lang="fr-FR" sz="2000" dirty="0" smtClean="0"/>
              <a:t>Mesure: </a:t>
            </a:r>
            <a:r>
              <a:rPr lang="fr-FR" sz="1700" dirty="0" smtClean="0"/>
              <a:t>processus de comparaison d’une quantité inconnue avec un standard d’une même quantité (longueur) ou des standards de deux ( ou plus)  quantités liées (vitesse, </a:t>
            </a:r>
            <a:r>
              <a:rPr lang="fr-FR" sz="1700" dirty="0" err="1" smtClean="0"/>
              <a:t>ie</a:t>
            </a:r>
            <a:r>
              <a:rPr lang="fr-FR" sz="1700" dirty="0" smtClean="0"/>
              <a:t> longueur et temps)</a:t>
            </a:r>
          </a:p>
          <a:p>
            <a:pPr lvl="1"/>
            <a:endParaRPr lang="fr-FR" sz="1700" dirty="0" smtClean="0"/>
          </a:p>
          <a:p>
            <a:pPr lvl="1"/>
            <a:endParaRPr lang="fr-FR" dirty="0"/>
          </a:p>
        </p:txBody>
      </p:sp>
      <p:sp>
        <p:nvSpPr>
          <p:cNvPr id="4" name="Titre 1"/>
          <p:cNvSpPr>
            <a:spLocks noGrp="1"/>
          </p:cNvSpPr>
          <p:nvPr>
            <p:ph type="title"/>
          </p:nvPr>
        </p:nvSpPr>
        <p:spPr/>
        <p:txBody>
          <a:bodyPr>
            <a:normAutofit/>
          </a:bodyPr>
          <a:lstStyle/>
          <a:p>
            <a:r>
              <a:rPr lang="fr-FR" sz="2800" dirty="0" smtClean="0"/>
              <a:t>Mesures</a:t>
            </a:r>
            <a:endParaRPr lang="fr-FR"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05" y="1916832"/>
            <a:ext cx="646430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8778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Capteurs de déplacement résistifs</a:t>
            </a:r>
            <a:endParaRPr lang="fr-FR" sz="2800" dirty="0"/>
          </a:p>
        </p:txBody>
      </p:sp>
      <p:sp>
        <p:nvSpPr>
          <p:cNvPr id="3" name="Espace réservé du contenu 2"/>
          <p:cNvSpPr>
            <a:spLocks noGrp="1"/>
          </p:cNvSpPr>
          <p:nvPr>
            <p:ph idx="1"/>
          </p:nvPr>
        </p:nvSpPr>
        <p:spPr>
          <a:xfrm>
            <a:off x="467544" y="1484784"/>
            <a:ext cx="6984776" cy="3312368"/>
          </a:xfrm>
        </p:spPr>
        <p:txBody>
          <a:bodyPr>
            <a:normAutofit fontScale="85000" lnSpcReduction="10000"/>
          </a:bodyPr>
          <a:lstStyle/>
          <a:p>
            <a:r>
              <a:rPr lang="fr-FR" sz="2400" dirty="0" smtClean="0"/>
              <a:t>Une résistance avec un contact mobile (en fait un potentiomètre) pour pouvoir mesurer des déplacements linéaires ou angulaires.</a:t>
            </a:r>
          </a:p>
          <a:p>
            <a:pPr lvl="1"/>
            <a:r>
              <a:rPr lang="fr-FR" sz="2000" dirty="0" smtClean="0"/>
              <a:t>Tension appliquée aux bornes de la résistance</a:t>
            </a:r>
          </a:p>
          <a:p>
            <a:pPr lvl="1"/>
            <a:r>
              <a:rPr lang="fr-FR" sz="2000" dirty="0" smtClean="0"/>
              <a:t>Le contact est connecté à l’objet en mouvement</a:t>
            </a:r>
          </a:p>
          <a:p>
            <a:pPr lvl="1"/>
            <a:r>
              <a:rPr lang="fr-FR" sz="2000" dirty="0" smtClean="0"/>
              <a:t>La tension de sortie est proportionnelle au déplacement</a:t>
            </a:r>
          </a:p>
          <a:p>
            <a:pPr lvl="1"/>
            <a:endParaRPr lang="fr-FR" sz="2000" dirty="0" smtClean="0"/>
          </a:p>
          <a:p>
            <a:r>
              <a:rPr lang="fr-FR" sz="2400" dirty="0" smtClean="0"/>
              <a:t>Commentaires:</a:t>
            </a:r>
          </a:p>
          <a:p>
            <a:pPr lvl="1"/>
            <a:r>
              <a:rPr lang="fr-FR" sz="2000" dirty="0" smtClean="0"/>
              <a:t>non linéarités dues aux effets de charges</a:t>
            </a:r>
          </a:p>
          <a:p>
            <a:pPr lvl="1"/>
            <a:r>
              <a:rPr lang="fr-FR" sz="2000" dirty="0" smtClean="0"/>
              <a:t>Résolution( fonctions du nombre de tours par unité de longueur)</a:t>
            </a:r>
          </a:p>
          <a:p>
            <a:pPr lvl="1"/>
            <a:r>
              <a:rPr lang="fr-FR" sz="2000" dirty="0" smtClean="0"/>
              <a:t>Dégradation du contact  ( friction)</a:t>
            </a:r>
          </a:p>
          <a:p>
            <a:endParaRPr lang="fr-FR" sz="2400" dirty="0" smtClean="0"/>
          </a:p>
          <a:p>
            <a:pPr lvl="1"/>
            <a:endParaRPr lang="fr-FR" sz="2000" dirty="0" smtClean="0"/>
          </a:p>
          <a:p>
            <a:endParaRPr lang="fr-FR" sz="2400" dirty="0" smtClean="0"/>
          </a:p>
          <a:p>
            <a:pPr marL="0" indent="0">
              <a:buNone/>
            </a:pPr>
            <a:endParaRPr lang="fr-FR" sz="2400" dirty="0" smtClean="0"/>
          </a:p>
          <a:p>
            <a:pPr marL="914400" lvl="2" indent="0">
              <a:buNone/>
            </a:pPr>
            <a:endParaRPr lang="fr-FR" sz="1600" dirty="0" smtClean="0"/>
          </a:p>
        </p:txBody>
      </p:sp>
      <p:grpSp>
        <p:nvGrpSpPr>
          <p:cNvPr id="5" name="Groupe 4"/>
          <p:cNvGrpSpPr/>
          <p:nvPr/>
        </p:nvGrpSpPr>
        <p:grpSpPr>
          <a:xfrm>
            <a:off x="899592" y="4785742"/>
            <a:ext cx="7646518" cy="1739602"/>
            <a:chOff x="899592" y="4785742"/>
            <a:chExt cx="7646518" cy="1739602"/>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785742"/>
              <a:ext cx="7646518" cy="1739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43608" y="6021288"/>
              <a:ext cx="93610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74694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Capteurs de déplacement capacitifs</a:t>
            </a:r>
            <a:endParaRPr lang="fr-FR" sz="2800" dirty="0"/>
          </a:p>
        </p:txBody>
      </p:sp>
      <p:sp>
        <p:nvSpPr>
          <p:cNvPr id="3" name="Espace réservé du contenu 2"/>
          <p:cNvSpPr>
            <a:spLocks noGrp="1"/>
          </p:cNvSpPr>
          <p:nvPr>
            <p:ph idx="1"/>
          </p:nvPr>
        </p:nvSpPr>
        <p:spPr>
          <a:xfrm>
            <a:off x="467544" y="1484784"/>
            <a:ext cx="6984776" cy="4968552"/>
          </a:xfrm>
        </p:spPr>
        <p:txBody>
          <a:bodyPr>
            <a:normAutofit fontScale="92500" lnSpcReduction="20000"/>
          </a:bodyPr>
          <a:lstStyle/>
          <a:p>
            <a:r>
              <a:rPr lang="fr-FR" sz="1900" u="sng" dirty="0" smtClean="0"/>
              <a:t>Capacité à armatures parallèles </a:t>
            </a:r>
            <a:r>
              <a:rPr lang="fr-FR" sz="1900" dirty="0" smtClean="0"/>
              <a:t>:</a:t>
            </a:r>
          </a:p>
          <a:p>
            <a:pPr lvl="1"/>
            <a:endParaRPr lang="fr-FR" sz="2000" dirty="0" smtClean="0"/>
          </a:p>
          <a:p>
            <a:pPr lvl="1"/>
            <a:endParaRPr lang="fr-FR" sz="2000" dirty="0"/>
          </a:p>
          <a:p>
            <a:pPr lvl="1"/>
            <a:endParaRPr lang="fr-FR" sz="2000" dirty="0" smtClean="0"/>
          </a:p>
          <a:p>
            <a:pPr lvl="2"/>
            <a:endParaRPr lang="fr-FR" sz="1600" dirty="0" smtClean="0"/>
          </a:p>
          <a:p>
            <a:pPr lvl="2"/>
            <a:r>
              <a:rPr lang="fr-FR" sz="1600" dirty="0" smtClean="0"/>
              <a:t>d espacement entre les plaques, A la surface, </a:t>
            </a:r>
            <a:r>
              <a:rPr lang="fr-FR" sz="1600" dirty="0" smtClean="0">
                <a:latin typeface="Symbol" pitchFamily="18" charset="2"/>
              </a:rPr>
              <a:t>e</a:t>
            </a:r>
            <a:r>
              <a:rPr lang="fr-FR" sz="1600" baseline="-25000" dirty="0" smtClean="0"/>
              <a:t>r </a:t>
            </a:r>
            <a:r>
              <a:rPr lang="fr-FR" sz="1600" dirty="0" smtClean="0"/>
              <a:t> la permittivité relative de l’isolant (le diélectrique)</a:t>
            </a:r>
          </a:p>
          <a:p>
            <a:pPr lvl="2"/>
            <a:r>
              <a:rPr lang="fr-FR" sz="1600" dirty="0" smtClean="0"/>
              <a:t>En changeant A, d ou </a:t>
            </a:r>
            <a:r>
              <a:rPr lang="fr-FR" sz="1600" dirty="0" smtClean="0">
                <a:latin typeface="Symbol" pitchFamily="18" charset="2"/>
              </a:rPr>
              <a:t>e</a:t>
            </a:r>
            <a:r>
              <a:rPr lang="fr-FR" sz="1600" baseline="-25000" dirty="0" smtClean="0"/>
              <a:t>r  </a:t>
            </a:r>
            <a:r>
              <a:rPr lang="fr-FR" sz="1600" dirty="0" smtClean="0"/>
              <a:t>on modifiera la capacité mesurée.</a:t>
            </a:r>
          </a:p>
          <a:p>
            <a:endParaRPr lang="fr-FR" sz="2400" dirty="0" smtClean="0"/>
          </a:p>
          <a:p>
            <a:r>
              <a:rPr lang="fr-FR" sz="1900" dirty="0"/>
              <a:t>L</a:t>
            </a:r>
            <a:r>
              <a:rPr lang="fr-FR" sz="1900" dirty="0" smtClean="0"/>
              <a:t>’objet en déplacement est attachée au diélectrique ou aux armatures pour générer des changements de capacité</a:t>
            </a:r>
          </a:p>
          <a:p>
            <a:endParaRPr lang="fr-FR" sz="2400" dirty="0"/>
          </a:p>
          <a:p>
            <a:endParaRPr lang="fr-FR" sz="2400" dirty="0" smtClean="0"/>
          </a:p>
          <a:p>
            <a:endParaRPr lang="fr-FR" sz="2400" dirty="0" smtClean="0"/>
          </a:p>
          <a:p>
            <a:pPr lvl="1"/>
            <a:r>
              <a:rPr lang="fr-FR" sz="1900" dirty="0" smtClean="0"/>
              <a:t>non linéarités dues aux effets de charges</a:t>
            </a:r>
          </a:p>
          <a:p>
            <a:pPr lvl="1"/>
            <a:r>
              <a:rPr lang="fr-FR" sz="1900" dirty="0" smtClean="0"/>
              <a:t>d varie sur quelques millimètres</a:t>
            </a:r>
          </a:p>
          <a:p>
            <a:pPr lvl="1"/>
            <a:r>
              <a:rPr lang="fr-FR" sz="1900" dirty="0" smtClean="0"/>
              <a:t>Sensibilité à la température et l’humidité (si diélectrique = air)</a:t>
            </a:r>
          </a:p>
          <a:p>
            <a:endParaRPr lang="fr-FR" sz="2400" dirty="0" smtClean="0"/>
          </a:p>
          <a:p>
            <a:pPr lvl="1"/>
            <a:endParaRPr lang="fr-FR" sz="2000" dirty="0" smtClean="0"/>
          </a:p>
          <a:p>
            <a:endParaRPr lang="fr-FR" sz="2400" dirty="0" smtClean="0"/>
          </a:p>
          <a:p>
            <a:pPr marL="0" indent="0">
              <a:buNone/>
            </a:pPr>
            <a:endParaRPr lang="fr-FR" sz="2400" dirty="0" smtClean="0"/>
          </a:p>
          <a:p>
            <a:pPr marL="914400" lvl="2" indent="0">
              <a:buNone/>
            </a:pPr>
            <a:endParaRPr lang="fr-FR" sz="1600" dirty="0" smtClean="0"/>
          </a:p>
        </p:txBody>
      </p:sp>
      <p:pic>
        <p:nvPicPr>
          <p:cNvPr id="307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059"/>
          <a:stretch/>
        </p:blipFill>
        <p:spPr bwMode="auto">
          <a:xfrm>
            <a:off x="2411760" y="1844824"/>
            <a:ext cx="3781425" cy="952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230912" y="4314528"/>
            <a:ext cx="6155680" cy="97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203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Capteurs de déplacement inductifs</a:t>
            </a:r>
            <a:endParaRPr lang="fr-FR" sz="2800" dirty="0"/>
          </a:p>
        </p:txBody>
      </p:sp>
      <p:sp>
        <p:nvSpPr>
          <p:cNvPr id="3" name="Espace réservé du contenu 2"/>
          <p:cNvSpPr>
            <a:spLocks noGrp="1"/>
          </p:cNvSpPr>
          <p:nvPr>
            <p:ph idx="1"/>
          </p:nvPr>
        </p:nvSpPr>
        <p:spPr>
          <a:xfrm>
            <a:off x="467544" y="1484784"/>
            <a:ext cx="5256584" cy="4968552"/>
          </a:xfrm>
        </p:spPr>
        <p:txBody>
          <a:bodyPr>
            <a:normAutofit/>
          </a:bodyPr>
          <a:lstStyle/>
          <a:p>
            <a:r>
              <a:rPr lang="fr-FR" sz="1900" u="sng" dirty="0" smtClean="0"/>
              <a:t>Capteur de déplacements linéaires</a:t>
            </a:r>
            <a:r>
              <a:rPr lang="fr-FR" sz="1900" dirty="0" smtClean="0"/>
              <a:t>:</a:t>
            </a:r>
          </a:p>
          <a:p>
            <a:pPr lvl="1"/>
            <a:r>
              <a:rPr lang="fr-FR" sz="1500" dirty="0" smtClean="0"/>
              <a:t>Le déplacement d’un barreau magnétique</a:t>
            </a:r>
          </a:p>
          <a:p>
            <a:pPr lvl="1"/>
            <a:endParaRPr lang="fr-FR" sz="2000" dirty="0" smtClean="0"/>
          </a:p>
          <a:p>
            <a:pPr lvl="1"/>
            <a:endParaRPr lang="fr-FR" sz="2000" dirty="0"/>
          </a:p>
          <a:p>
            <a:pPr lvl="1"/>
            <a:endParaRPr lang="fr-FR" sz="2000" dirty="0" smtClean="0"/>
          </a:p>
          <a:p>
            <a:pPr lvl="1"/>
            <a:endParaRPr lang="fr-FR" sz="2000" dirty="0" smtClean="0"/>
          </a:p>
          <a:p>
            <a:pPr lvl="2"/>
            <a:endParaRPr lang="fr-FR" sz="1600" dirty="0" smtClean="0"/>
          </a:p>
          <a:p>
            <a:pPr lvl="2"/>
            <a:r>
              <a:rPr lang="fr-FR" sz="1600" dirty="0" smtClean="0"/>
              <a:t>Tension au primaire : V</a:t>
            </a:r>
            <a:r>
              <a:rPr lang="fr-FR" sz="1600" baseline="-25000" dirty="0" smtClean="0"/>
              <a:t>in</a:t>
            </a:r>
            <a:r>
              <a:rPr lang="fr-FR" sz="1600" dirty="0" smtClean="0"/>
              <a:t>=V</a:t>
            </a:r>
            <a:r>
              <a:rPr lang="fr-FR" sz="1600" baseline="-25000" dirty="0" smtClean="0"/>
              <a:t>s</a:t>
            </a:r>
            <a:r>
              <a:rPr lang="fr-FR" sz="1600" dirty="0" smtClean="0"/>
              <a:t> . </a:t>
            </a:r>
            <a:r>
              <a:rPr lang="fr-FR" sz="1600" dirty="0"/>
              <a:t>s</a:t>
            </a:r>
            <a:r>
              <a:rPr lang="fr-FR" sz="1600" dirty="0" smtClean="0"/>
              <a:t>in (</a:t>
            </a:r>
            <a:r>
              <a:rPr lang="fr-FR" sz="1600" dirty="0" err="1" smtClean="0">
                <a:latin typeface="Symbol" pitchFamily="18" charset="2"/>
              </a:rPr>
              <a:t>w</a:t>
            </a:r>
            <a:r>
              <a:rPr lang="fr-FR" sz="1600" dirty="0" err="1" smtClean="0"/>
              <a:t>t</a:t>
            </a:r>
            <a:r>
              <a:rPr lang="fr-FR" sz="1600" dirty="0" smtClean="0"/>
              <a:t>)</a:t>
            </a:r>
          </a:p>
          <a:p>
            <a:pPr lvl="2"/>
            <a:r>
              <a:rPr lang="fr-FR" sz="1600" dirty="0" smtClean="0"/>
              <a:t>Tension au secondaire:              V</a:t>
            </a:r>
            <a:r>
              <a:rPr lang="fr-FR" sz="1600" baseline="-25000" dirty="0" smtClean="0"/>
              <a:t>1</a:t>
            </a:r>
            <a:r>
              <a:rPr lang="fr-FR" sz="1600" dirty="0" smtClean="0"/>
              <a:t>=k</a:t>
            </a:r>
            <a:r>
              <a:rPr lang="fr-FR" sz="1600" baseline="-25000" dirty="0" smtClean="0"/>
              <a:t>1</a:t>
            </a:r>
            <a:r>
              <a:rPr lang="fr-FR" sz="1600" dirty="0" smtClean="0"/>
              <a:t>. sin (</a:t>
            </a:r>
            <a:r>
              <a:rPr lang="fr-FR" sz="1600" dirty="0" err="1" smtClean="0">
                <a:latin typeface="Symbol" pitchFamily="18" charset="2"/>
              </a:rPr>
              <a:t>w</a:t>
            </a:r>
            <a:r>
              <a:rPr lang="fr-FR" sz="1600" dirty="0" err="1" smtClean="0"/>
              <a:t>t</a:t>
            </a:r>
            <a:r>
              <a:rPr lang="fr-FR" sz="1600" dirty="0" err="1" smtClean="0">
                <a:latin typeface="Symbol" pitchFamily="18" charset="2"/>
              </a:rPr>
              <a:t>+f</a:t>
            </a:r>
            <a:r>
              <a:rPr lang="fr-FR" sz="1600" dirty="0" smtClean="0">
                <a:latin typeface="Symbol" pitchFamily="18" charset="2"/>
              </a:rPr>
              <a:t>)  </a:t>
            </a:r>
          </a:p>
          <a:p>
            <a:pPr marL="914400" lvl="2" indent="0">
              <a:buNone/>
            </a:pPr>
            <a:r>
              <a:rPr lang="fr-FR" sz="1600" dirty="0">
                <a:latin typeface="Symbol" pitchFamily="18" charset="2"/>
              </a:rPr>
              <a:t>	</a:t>
            </a:r>
            <a:r>
              <a:rPr lang="fr-FR" sz="1600" dirty="0" smtClean="0">
                <a:latin typeface="Symbol" pitchFamily="18" charset="2"/>
              </a:rPr>
              <a:t>		</a:t>
            </a:r>
            <a:r>
              <a:rPr lang="fr-FR" sz="1600" dirty="0" smtClean="0"/>
              <a:t>V</a:t>
            </a:r>
            <a:r>
              <a:rPr lang="fr-FR" sz="1600" baseline="-25000" dirty="0" smtClean="0"/>
              <a:t>2</a:t>
            </a:r>
            <a:r>
              <a:rPr lang="fr-FR" sz="1600" dirty="0" smtClean="0"/>
              <a:t>=k</a:t>
            </a:r>
            <a:r>
              <a:rPr lang="fr-FR" sz="1600" baseline="-25000" dirty="0" smtClean="0"/>
              <a:t>2</a:t>
            </a:r>
            <a:r>
              <a:rPr lang="fr-FR" sz="1600" dirty="0" smtClean="0"/>
              <a:t>. sin (</a:t>
            </a:r>
            <a:r>
              <a:rPr lang="fr-FR" sz="1600" dirty="0" err="1" smtClean="0">
                <a:latin typeface="Symbol" pitchFamily="18" charset="2"/>
              </a:rPr>
              <a:t>w</a:t>
            </a:r>
            <a:r>
              <a:rPr lang="fr-FR" sz="1600" dirty="0" err="1" smtClean="0"/>
              <a:t>t</a:t>
            </a:r>
            <a:r>
              <a:rPr lang="fr-FR" sz="1600" dirty="0" err="1" smtClean="0">
                <a:latin typeface="Symbol" pitchFamily="18" charset="2"/>
              </a:rPr>
              <a:t>+f</a:t>
            </a:r>
            <a:r>
              <a:rPr lang="fr-FR" sz="1600" dirty="0" smtClean="0">
                <a:latin typeface="Symbol" pitchFamily="18" charset="2"/>
              </a:rPr>
              <a:t>)</a:t>
            </a:r>
          </a:p>
          <a:p>
            <a:pPr lvl="3"/>
            <a:r>
              <a:rPr lang="fr-FR" sz="1200" dirty="0" smtClean="0"/>
              <a:t>K dépend du couplage entre le primaire et le secondaire, donc proportionnel à la position de l’aimant</a:t>
            </a:r>
          </a:p>
          <a:p>
            <a:pPr lvl="3"/>
            <a:r>
              <a:rPr lang="fr-FR" sz="1200" dirty="0" smtClean="0"/>
              <a:t>Position centrale </a:t>
            </a:r>
            <a:r>
              <a:rPr lang="fr-FR" sz="1200" dirty="0" smtClean="0">
                <a:sym typeface="Wingdings" pitchFamily="2" charset="2"/>
              </a:rPr>
              <a:t> k1=k2  </a:t>
            </a:r>
            <a:r>
              <a:rPr lang="fr-FR" sz="1200" dirty="0" err="1" smtClean="0">
                <a:sym typeface="Wingdings" pitchFamily="2" charset="2"/>
              </a:rPr>
              <a:t>Vout</a:t>
            </a:r>
            <a:r>
              <a:rPr lang="fr-FR" sz="1200" dirty="0" smtClean="0">
                <a:sym typeface="Wingdings" pitchFamily="2" charset="2"/>
              </a:rPr>
              <a:t> = V1-V2 = 0</a:t>
            </a:r>
          </a:p>
          <a:p>
            <a:pPr lvl="3"/>
            <a:r>
              <a:rPr lang="fr-FR" sz="1200" dirty="0" smtClean="0">
                <a:sym typeface="Wingdings" pitchFamily="2" charset="2"/>
              </a:rPr>
              <a:t>Déplacement de x  k1 différent de k2  </a:t>
            </a:r>
            <a:r>
              <a:rPr lang="fr-FR" sz="1200" dirty="0" err="1" smtClean="0">
                <a:sym typeface="Wingdings" pitchFamily="2" charset="2"/>
              </a:rPr>
              <a:t>Vout</a:t>
            </a:r>
            <a:r>
              <a:rPr lang="fr-FR" sz="1200" dirty="0" smtClean="0">
                <a:sym typeface="Wingdings" pitchFamily="2" charset="2"/>
              </a:rPr>
              <a:t> </a:t>
            </a:r>
            <a:r>
              <a:rPr lang="fr-FR" sz="1200" dirty="0" smtClean="0"/>
              <a:t>= (k</a:t>
            </a:r>
            <a:r>
              <a:rPr lang="fr-FR" sz="1200" baseline="-25000" dirty="0" smtClean="0"/>
              <a:t>1</a:t>
            </a:r>
            <a:r>
              <a:rPr lang="fr-FR" sz="1200" dirty="0" smtClean="0"/>
              <a:t> – k</a:t>
            </a:r>
            <a:r>
              <a:rPr lang="fr-FR" sz="1200" baseline="-25000" dirty="0"/>
              <a:t>2</a:t>
            </a:r>
            <a:r>
              <a:rPr lang="fr-FR" sz="1200" dirty="0" smtClean="0"/>
              <a:t>  ). sin (</a:t>
            </a:r>
            <a:r>
              <a:rPr lang="fr-FR" sz="1200" dirty="0" err="1" smtClean="0">
                <a:latin typeface="Symbol" pitchFamily="18" charset="2"/>
              </a:rPr>
              <a:t>w</a:t>
            </a:r>
            <a:r>
              <a:rPr lang="fr-FR" sz="1200" dirty="0" err="1" smtClean="0"/>
              <a:t>t</a:t>
            </a:r>
            <a:r>
              <a:rPr lang="fr-FR" sz="1200" dirty="0" err="1" smtClean="0">
                <a:latin typeface="Symbol" pitchFamily="18" charset="2"/>
              </a:rPr>
              <a:t>+f</a:t>
            </a:r>
            <a:r>
              <a:rPr lang="fr-FR" sz="1200" dirty="0" smtClean="0">
                <a:latin typeface="Symbol" pitchFamily="18" charset="2"/>
              </a:rPr>
              <a:t>),</a:t>
            </a:r>
            <a:r>
              <a:rPr lang="fr-FR" sz="1200" dirty="0" smtClean="0">
                <a:sym typeface="Wingdings" pitchFamily="2" charset="2"/>
              </a:rPr>
              <a:t> </a:t>
            </a:r>
          </a:p>
          <a:p>
            <a:pPr lvl="3"/>
            <a:r>
              <a:rPr lang="fr-FR" sz="1200" dirty="0" smtClean="0">
                <a:sym typeface="Wingdings" pitchFamily="2" charset="2"/>
              </a:rPr>
              <a:t>Les déplacement positifs ou négatifs sont déterminés à partir de la phase</a:t>
            </a:r>
            <a:endParaRPr lang="fr-FR" sz="1200" dirty="0" smtClean="0"/>
          </a:p>
          <a:p>
            <a:pPr lvl="2"/>
            <a:endParaRPr lang="fr-FR" sz="1600" dirty="0" smtClean="0"/>
          </a:p>
          <a:p>
            <a:endParaRPr lang="fr-FR" sz="2400" dirty="0" smtClean="0"/>
          </a:p>
          <a:p>
            <a:endParaRPr lang="fr-FR" sz="2400" dirty="0"/>
          </a:p>
          <a:p>
            <a:endParaRPr lang="fr-FR" sz="2400" dirty="0" smtClean="0"/>
          </a:p>
          <a:p>
            <a:pPr lvl="1"/>
            <a:endParaRPr lang="fr-FR" sz="2000" dirty="0" smtClean="0"/>
          </a:p>
          <a:p>
            <a:endParaRPr lang="fr-FR" sz="2400" dirty="0" smtClean="0"/>
          </a:p>
          <a:p>
            <a:pPr marL="0" indent="0">
              <a:buNone/>
            </a:pPr>
            <a:endParaRPr lang="fr-FR" sz="2400" dirty="0" smtClean="0"/>
          </a:p>
          <a:p>
            <a:pPr marL="914400" lvl="2" indent="0">
              <a:buNone/>
            </a:pPr>
            <a:endParaRPr lang="fr-FR" sz="1600" dirty="0" smtClean="0"/>
          </a:p>
        </p:txBody>
      </p:sp>
      <p:pic>
        <p:nvPicPr>
          <p:cNvPr id="31746" name="Picture 2" descr="http://www.macrosensors.com/images/tutorial_page_images/images/fig4.jpg"/>
          <p:cNvPicPr>
            <a:picLocks noChangeAspect="1" noChangeArrowheads="1"/>
          </p:cNvPicPr>
          <p:nvPr/>
        </p:nvPicPr>
        <p:blipFill rotWithShape="1">
          <a:blip r:embed="rId3">
            <a:extLst>
              <a:ext uri="{28A0092B-C50C-407E-A947-70E740481C1C}">
                <a14:useLocalDpi xmlns:a14="http://schemas.microsoft.com/office/drawing/2010/main" val="0"/>
              </a:ext>
            </a:extLst>
          </a:blip>
          <a:srcRect l="5379" t="19735" r="4655" b="8042"/>
          <a:stretch/>
        </p:blipFill>
        <p:spPr bwMode="auto">
          <a:xfrm>
            <a:off x="4716016" y="1772816"/>
            <a:ext cx="3677716" cy="1618824"/>
          </a:xfrm>
          <a:prstGeom prst="rect">
            <a:avLst/>
          </a:prstGeom>
          <a:noFill/>
          <a:extLst>
            <a:ext uri="{909E8E84-426E-40DD-AFC4-6F175D3DCCD1}">
              <a14:hiddenFill xmlns:a14="http://schemas.microsoft.com/office/drawing/2010/main">
                <a:solidFill>
                  <a:srgbClr val="FFFFFF"/>
                </a:solidFill>
              </a14:hiddenFill>
            </a:ext>
          </a:extLst>
        </p:spPr>
      </p:pic>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171290"/>
            <a:ext cx="1728192" cy="147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3645024"/>
            <a:ext cx="28098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7166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Capteurs de déplacement inductifs</a:t>
            </a:r>
            <a:endParaRPr lang="fr-FR" sz="2800" dirty="0"/>
          </a:p>
        </p:txBody>
      </p:sp>
      <p:sp>
        <p:nvSpPr>
          <p:cNvPr id="3" name="Espace réservé du contenu 2"/>
          <p:cNvSpPr>
            <a:spLocks noGrp="1"/>
          </p:cNvSpPr>
          <p:nvPr>
            <p:ph idx="1"/>
          </p:nvPr>
        </p:nvSpPr>
        <p:spPr>
          <a:xfrm>
            <a:off x="467544" y="1484784"/>
            <a:ext cx="6408712" cy="4968552"/>
          </a:xfrm>
        </p:spPr>
        <p:txBody>
          <a:bodyPr>
            <a:normAutofit/>
          </a:bodyPr>
          <a:lstStyle/>
          <a:p>
            <a:r>
              <a:rPr lang="fr-FR" sz="1900" u="sng" dirty="0" smtClean="0"/>
              <a:t>Capteur de déplacements linéaires</a:t>
            </a:r>
            <a:r>
              <a:rPr lang="fr-FR" sz="1900" dirty="0" smtClean="0"/>
              <a:t>:</a:t>
            </a:r>
          </a:p>
          <a:p>
            <a:pPr lvl="1"/>
            <a:r>
              <a:rPr lang="fr-FR" sz="1500" dirty="0" smtClean="0"/>
              <a:t>Caractéristiques:</a:t>
            </a:r>
          </a:p>
          <a:p>
            <a:pPr lvl="2"/>
            <a:r>
              <a:rPr lang="fr-FR" sz="1400" dirty="0" smtClean="0"/>
              <a:t>Typiquement 5V, 2KHz</a:t>
            </a:r>
          </a:p>
          <a:p>
            <a:pPr lvl="2"/>
            <a:r>
              <a:rPr lang="fr-FR" sz="1400" dirty="0" smtClean="0"/>
              <a:t>Gamme de mesure: </a:t>
            </a:r>
            <a:r>
              <a:rPr lang="fr-FR" sz="1400" dirty="0" err="1" smtClean="0"/>
              <a:t>qq</a:t>
            </a:r>
            <a:r>
              <a:rPr lang="fr-FR" sz="1400" dirty="0" smtClean="0"/>
              <a:t> 100 mm au µm</a:t>
            </a:r>
          </a:p>
          <a:p>
            <a:pPr lvl="2"/>
            <a:r>
              <a:rPr lang="fr-FR" sz="1400" dirty="0" smtClean="0"/>
              <a:t>Faible tension résiduelle même en position neutre (centrale)</a:t>
            </a:r>
          </a:p>
          <a:p>
            <a:pPr lvl="2"/>
            <a:r>
              <a:rPr lang="fr-FR" sz="1400" dirty="0" smtClean="0"/>
              <a:t>Linéarité: mieux que 0,5%</a:t>
            </a:r>
          </a:p>
          <a:p>
            <a:pPr lvl="1"/>
            <a:endParaRPr lang="fr-FR" sz="2000" dirty="0" smtClean="0"/>
          </a:p>
          <a:p>
            <a:pPr lvl="1"/>
            <a:endParaRPr lang="fr-FR" sz="2000" dirty="0"/>
          </a:p>
          <a:p>
            <a:pPr lvl="1"/>
            <a:endParaRPr lang="fr-FR" sz="2000" dirty="0" smtClean="0"/>
          </a:p>
          <a:p>
            <a:pPr lvl="1"/>
            <a:r>
              <a:rPr lang="fr-FR" sz="1600" dirty="0" smtClean="0"/>
              <a:t>Avantages:</a:t>
            </a:r>
          </a:p>
          <a:p>
            <a:pPr lvl="2"/>
            <a:r>
              <a:rPr lang="fr-FR" sz="1400" dirty="0" smtClean="0"/>
              <a:t>Pas (peu) d’usure mécanique</a:t>
            </a:r>
          </a:p>
          <a:p>
            <a:pPr lvl="2"/>
            <a:r>
              <a:rPr lang="fr-FR" sz="1400" dirty="0" smtClean="0"/>
              <a:t>Isolation électrique</a:t>
            </a:r>
          </a:p>
          <a:p>
            <a:pPr lvl="2"/>
            <a:r>
              <a:rPr lang="fr-FR" sz="1400" dirty="0" smtClean="0"/>
              <a:t>Étanchéité possible (gaz, liquide)</a:t>
            </a:r>
          </a:p>
          <a:p>
            <a:pPr lvl="2"/>
            <a:endParaRPr lang="fr-FR" sz="1600" dirty="0" smtClean="0"/>
          </a:p>
          <a:p>
            <a:pPr lvl="2"/>
            <a:endParaRPr lang="fr-FR" sz="1600" dirty="0" smtClean="0"/>
          </a:p>
          <a:p>
            <a:endParaRPr lang="fr-FR" sz="2400" dirty="0" smtClean="0"/>
          </a:p>
          <a:p>
            <a:endParaRPr lang="fr-FR" sz="2400" dirty="0"/>
          </a:p>
          <a:p>
            <a:endParaRPr lang="fr-FR" sz="2400" dirty="0" smtClean="0"/>
          </a:p>
          <a:p>
            <a:pPr lvl="1"/>
            <a:endParaRPr lang="fr-FR" sz="2000" dirty="0" smtClean="0"/>
          </a:p>
          <a:p>
            <a:endParaRPr lang="fr-FR" sz="2400" dirty="0" smtClean="0"/>
          </a:p>
          <a:p>
            <a:pPr marL="0" indent="0">
              <a:buNone/>
            </a:pPr>
            <a:endParaRPr lang="fr-FR" sz="2400" dirty="0" smtClean="0"/>
          </a:p>
          <a:p>
            <a:pPr marL="914400" lvl="2" indent="0">
              <a:buNone/>
            </a:pPr>
            <a:endParaRPr lang="fr-FR" sz="1600" dirty="0" smtClean="0"/>
          </a:p>
        </p:txBody>
      </p:sp>
      <p:pic>
        <p:nvPicPr>
          <p:cNvPr id="33794" name="Picture 2" descr="http://www.axom.fr/Images_AXOM/LVDT_012_ECON_L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501008"/>
            <a:ext cx="1860798" cy="1314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6184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333953"/>
            <a:ext cx="490537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normAutofit/>
          </a:bodyPr>
          <a:lstStyle/>
          <a:p>
            <a:r>
              <a:rPr lang="fr-FR" sz="2800" dirty="0" smtClean="0"/>
              <a:t>Jauges de contraintes (</a:t>
            </a:r>
            <a:r>
              <a:rPr lang="fr-FR" sz="2800" dirty="0" err="1" smtClean="0"/>
              <a:t>strain</a:t>
            </a:r>
            <a:r>
              <a:rPr lang="fr-FR" sz="2800" dirty="0" smtClean="0"/>
              <a:t> gauges)</a:t>
            </a:r>
            <a:endParaRPr lang="fr-FR" sz="2800"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467544" y="1484784"/>
                <a:ext cx="8136904" cy="4968552"/>
              </a:xfrm>
            </p:spPr>
            <p:txBody>
              <a:bodyPr>
                <a:normAutofit/>
              </a:bodyPr>
              <a:lstStyle/>
              <a:p>
                <a:r>
                  <a:rPr lang="fr-FR" sz="1900" u="sng" dirty="0" smtClean="0"/>
                  <a:t>Jauges de contraintes</a:t>
                </a:r>
                <a:r>
                  <a:rPr lang="fr-FR" sz="1900" dirty="0" smtClean="0"/>
                  <a:t>: dispositifs dont la résistance change avec la contrainte / déformation</a:t>
                </a:r>
              </a:p>
              <a:p>
                <a:pPr lvl="1"/>
                <a:r>
                  <a:rPr lang="fr-FR" sz="1500" dirty="0" smtClean="0"/>
                  <a:t>Contrainte entraine un changement relatif  des dimensions de l’objet sous l’effet d’une déformation</a:t>
                </a:r>
              </a:p>
              <a:p>
                <a:pPr lvl="1"/>
                <a:r>
                  <a:rPr lang="fr-FR" sz="1500" dirty="0" smtClean="0"/>
                  <a:t>Par exemple , la résistance R de longueur L, de section A et de résistivité </a:t>
                </a:r>
                <a:r>
                  <a:rPr lang="fr-FR" sz="1500" dirty="0" smtClean="0">
                    <a:latin typeface="Symbol" pitchFamily="18" charset="2"/>
                  </a:rPr>
                  <a:t>r </a:t>
                </a:r>
                <a:r>
                  <a:rPr lang="fr-FR" sz="1500" dirty="0" smtClean="0"/>
                  <a:t> est </a:t>
                </a:r>
                <a14:m>
                  <m:oMath xmlns:m="http://schemas.openxmlformats.org/officeDocument/2006/math">
                    <m:r>
                      <a:rPr lang="fr-FR" sz="1500" b="0" i="1" smtClean="0">
                        <a:latin typeface="Cambria Math"/>
                      </a:rPr>
                      <m:t>𝑅</m:t>
                    </m:r>
                    <m:r>
                      <a:rPr lang="fr-FR" sz="1500" b="0" i="1" smtClean="0">
                        <a:latin typeface="Cambria Math"/>
                      </a:rPr>
                      <m:t>=</m:t>
                    </m:r>
                    <m:f>
                      <m:fPr>
                        <m:ctrlPr>
                          <a:rPr lang="fr-FR" sz="1500" b="0" i="1" smtClean="0">
                            <a:latin typeface="Cambria Math"/>
                          </a:rPr>
                        </m:ctrlPr>
                      </m:fPr>
                      <m:num>
                        <m:r>
                          <a:rPr lang="fr-FR" sz="1500" b="0" i="1" smtClean="0">
                            <a:latin typeface="Cambria Math"/>
                            <a:ea typeface="Cambria Math"/>
                          </a:rPr>
                          <m:t>𝜌</m:t>
                        </m:r>
                        <m:r>
                          <a:rPr lang="fr-FR" sz="1500" b="0" i="1" smtClean="0">
                            <a:latin typeface="Cambria Math"/>
                            <a:ea typeface="Cambria Math"/>
                          </a:rPr>
                          <m:t>𝐿</m:t>
                        </m:r>
                      </m:num>
                      <m:den>
                        <m:r>
                          <a:rPr lang="fr-FR" sz="1500" b="0" i="1" smtClean="0">
                            <a:latin typeface="Cambria Math"/>
                          </a:rPr>
                          <m:t>𝐴</m:t>
                        </m:r>
                        <m:r>
                          <a:rPr lang="fr-FR" sz="1500" b="0" i="1" smtClean="0">
                            <a:latin typeface="Cambria Math"/>
                          </a:rPr>
                          <m:t> </m:t>
                        </m:r>
                      </m:den>
                    </m:f>
                  </m:oMath>
                </a14:m>
                <a:endParaRPr lang="fr-FR" sz="1500" dirty="0" smtClean="0"/>
              </a:p>
              <a:p>
                <a:pPr lvl="1"/>
                <a:r>
                  <a:rPr lang="fr-FR" sz="1500" dirty="0" smtClean="0"/>
                  <a:t>On obtient alors en différentiant l’expression ci-dessus:</a:t>
                </a:r>
              </a:p>
              <a:p>
                <a:pPr lvl="1"/>
                <a:endParaRPr lang="fr-FR" sz="1500" dirty="0" smtClean="0"/>
              </a:p>
              <a:p>
                <a:pPr marL="914400" lvl="2" indent="0">
                  <a:buNone/>
                </a:pPr>
                <a14:m>
                  <m:oMathPara xmlns:m="http://schemas.openxmlformats.org/officeDocument/2006/math">
                    <m:oMathParaPr>
                      <m:jc m:val="left"/>
                    </m:oMathParaPr>
                    <m:oMath xmlns:m="http://schemas.openxmlformats.org/officeDocument/2006/math">
                      <m:f>
                        <m:fPr>
                          <m:ctrlPr>
                            <a:rPr lang="fr-FR" sz="1600" i="1" smtClean="0">
                              <a:latin typeface="Cambria Math"/>
                            </a:rPr>
                          </m:ctrlPr>
                        </m:fPr>
                        <m:num>
                          <m:r>
                            <a:rPr lang="fr-FR" sz="1600" i="1" smtClean="0">
                              <a:latin typeface="Cambria Math"/>
                              <a:ea typeface="Cambria Math"/>
                            </a:rPr>
                            <m:t>∆</m:t>
                          </m:r>
                          <m:r>
                            <a:rPr lang="fr-FR" sz="1600" b="0" i="1" smtClean="0">
                              <a:latin typeface="Cambria Math"/>
                              <a:ea typeface="Cambria Math"/>
                            </a:rPr>
                            <m:t>𝑅</m:t>
                          </m:r>
                        </m:num>
                        <m:den>
                          <m:r>
                            <a:rPr lang="fr-FR" sz="1600" b="0" i="1" smtClean="0">
                              <a:latin typeface="Cambria Math"/>
                            </a:rPr>
                            <m:t>𝑅</m:t>
                          </m:r>
                        </m:den>
                      </m:f>
                      <m:r>
                        <a:rPr lang="fr-FR" sz="1600" b="0" i="1" smtClean="0">
                          <a:latin typeface="Cambria Math"/>
                        </a:rPr>
                        <m:t>=</m:t>
                      </m:r>
                      <m:f>
                        <m:fPr>
                          <m:ctrlPr>
                            <a:rPr lang="fr-FR" sz="1600" b="0" i="1" smtClean="0">
                              <a:latin typeface="Cambria Math"/>
                            </a:rPr>
                          </m:ctrlPr>
                        </m:fPr>
                        <m:num>
                          <m:r>
                            <a:rPr lang="fr-FR" sz="1600" b="0" i="1" smtClean="0">
                              <a:latin typeface="Cambria Math"/>
                              <a:ea typeface="Cambria Math"/>
                            </a:rPr>
                            <m:t>∆</m:t>
                          </m:r>
                          <m:r>
                            <a:rPr lang="fr-FR" sz="1600" b="0" i="1" smtClean="0">
                              <a:latin typeface="Cambria Math"/>
                              <a:ea typeface="Cambria Math"/>
                            </a:rPr>
                            <m:t>𝐿</m:t>
                          </m:r>
                        </m:num>
                        <m:den>
                          <m:r>
                            <a:rPr lang="fr-FR" sz="1600" b="0" i="1" smtClean="0">
                              <a:latin typeface="Cambria Math"/>
                            </a:rPr>
                            <m:t>𝐿</m:t>
                          </m:r>
                        </m:den>
                      </m:f>
                      <m:r>
                        <a:rPr lang="fr-FR" sz="1600" b="0" i="1" smtClean="0">
                          <a:latin typeface="Cambria Math"/>
                        </a:rPr>
                        <m:t>−</m:t>
                      </m:r>
                      <m:f>
                        <m:fPr>
                          <m:ctrlPr>
                            <a:rPr lang="fr-FR" sz="1600" b="0" i="1" smtClean="0">
                              <a:latin typeface="Cambria Math"/>
                            </a:rPr>
                          </m:ctrlPr>
                        </m:fPr>
                        <m:num>
                          <m:r>
                            <a:rPr lang="fr-FR" sz="1600" b="0" i="1" smtClean="0">
                              <a:latin typeface="Cambria Math"/>
                              <a:ea typeface="Cambria Math"/>
                            </a:rPr>
                            <m:t>∆</m:t>
                          </m:r>
                          <m:r>
                            <a:rPr lang="fr-FR" sz="1600" b="0" i="1" smtClean="0">
                              <a:latin typeface="Cambria Math"/>
                              <a:ea typeface="Cambria Math"/>
                            </a:rPr>
                            <m:t>𝐴</m:t>
                          </m:r>
                        </m:num>
                        <m:den>
                          <m:r>
                            <a:rPr lang="fr-FR" sz="1600" b="0" i="1" smtClean="0">
                              <a:latin typeface="Cambria Math"/>
                            </a:rPr>
                            <m:t>𝐴</m:t>
                          </m:r>
                        </m:den>
                      </m:f>
                      <m:r>
                        <a:rPr lang="fr-FR" sz="1600" b="0" i="1" smtClean="0">
                          <a:latin typeface="Cambria Math"/>
                        </a:rPr>
                        <m:t>+</m:t>
                      </m:r>
                      <m:f>
                        <m:fPr>
                          <m:ctrlPr>
                            <a:rPr lang="fr-FR" sz="1600" b="0" i="1" smtClean="0">
                              <a:latin typeface="Cambria Math"/>
                            </a:rPr>
                          </m:ctrlPr>
                        </m:fPr>
                        <m:num>
                          <m:r>
                            <a:rPr lang="fr-FR" sz="1600" b="0" i="1" smtClean="0">
                              <a:latin typeface="Cambria Math"/>
                              <a:ea typeface="Cambria Math"/>
                            </a:rPr>
                            <m:t>∆</m:t>
                          </m:r>
                          <m:r>
                            <a:rPr lang="fr-FR" sz="1600" b="0" i="1" smtClean="0">
                              <a:latin typeface="Cambria Math"/>
                              <a:ea typeface="Cambria Math"/>
                            </a:rPr>
                            <m:t>𝜌</m:t>
                          </m:r>
                        </m:num>
                        <m:den>
                          <m:r>
                            <a:rPr lang="fr-FR" sz="1600" b="0" i="1" smtClean="0">
                              <a:latin typeface="Cambria Math"/>
                              <a:ea typeface="Cambria Math"/>
                            </a:rPr>
                            <m:t>𝜌</m:t>
                          </m:r>
                        </m:den>
                      </m:f>
                      <m:r>
                        <a:rPr lang="fr-FR" sz="1600" b="0" i="1" smtClean="0">
                          <a:latin typeface="Cambria Math"/>
                        </a:rPr>
                        <m:t>=(1+2</m:t>
                      </m:r>
                      <m:r>
                        <a:rPr lang="fr-FR" sz="1600" b="0" i="1" smtClean="0">
                          <a:latin typeface="Cambria Math"/>
                          <a:ea typeface="Cambria Math"/>
                        </a:rPr>
                        <m:t>𝜗</m:t>
                      </m:r>
                      <m:r>
                        <a:rPr lang="fr-FR" sz="1600" b="0" i="1" smtClean="0">
                          <a:latin typeface="Cambria Math"/>
                          <a:ea typeface="Cambria Math"/>
                        </a:rPr>
                        <m:t>)</m:t>
                      </m:r>
                      <m:f>
                        <m:fPr>
                          <m:ctrlPr>
                            <a:rPr lang="fr-FR" sz="1600" b="0" i="1" smtClean="0">
                              <a:latin typeface="Cambria Math"/>
                            </a:rPr>
                          </m:ctrlPr>
                        </m:fPr>
                        <m:num>
                          <m:r>
                            <a:rPr lang="fr-FR" sz="1600" b="0" i="1" smtClean="0">
                              <a:latin typeface="Cambria Math"/>
                              <a:ea typeface="Cambria Math"/>
                            </a:rPr>
                            <m:t>∆</m:t>
                          </m:r>
                          <m:r>
                            <a:rPr lang="fr-FR" sz="1600" b="0" i="1" smtClean="0">
                              <a:latin typeface="Cambria Math"/>
                              <a:ea typeface="Cambria Math"/>
                            </a:rPr>
                            <m:t>𝐿</m:t>
                          </m:r>
                        </m:num>
                        <m:den>
                          <m:r>
                            <a:rPr lang="fr-FR" sz="1600" b="0" i="1" smtClean="0">
                              <a:latin typeface="Cambria Math"/>
                              <a:ea typeface="Cambria Math"/>
                            </a:rPr>
                            <m:t>𝐿</m:t>
                          </m:r>
                        </m:den>
                      </m:f>
                      <m:r>
                        <a:rPr lang="fr-FR" sz="1600" b="0" i="1" smtClean="0">
                          <a:latin typeface="Cambria Math"/>
                        </a:rPr>
                        <m:t>+</m:t>
                      </m:r>
                      <m:f>
                        <m:fPr>
                          <m:ctrlPr>
                            <a:rPr lang="fr-FR" sz="1600" b="0" i="1" smtClean="0">
                              <a:latin typeface="Cambria Math"/>
                            </a:rPr>
                          </m:ctrlPr>
                        </m:fPr>
                        <m:num>
                          <m:r>
                            <a:rPr lang="fr-FR" sz="1600" b="0" i="1" smtClean="0">
                              <a:latin typeface="Cambria Math"/>
                              <a:ea typeface="Cambria Math"/>
                            </a:rPr>
                            <m:t>∆</m:t>
                          </m:r>
                          <m:r>
                            <a:rPr lang="fr-FR" sz="1600" b="0" i="1" smtClean="0">
                              <a:latin typeface="Cambria Math"/>
                              <a:ea typeface="Cambria Math"/>
                            </a:rPr>
                            <m:t>𝜌</m:t>
                          </m:r>
                        </m:num>
                        <m:den>
                          <m:r>
                            <a:rPr lang="fr-FR" sz="1600" b="0" i="1" smtClean="0">
                              <a:latin typeface="Cambria Math"/>
                              <a:ea typeface="Cambria Math"/>
                            </a:rPr>
                            <m:t>𝜌</m:t>
                          </m:r>
                        </m:den>
                      </m:f>
                    </m:oMath>
                  </m:oMathPara>
                </a14:m>
                <a:endParaRPr lang="fr-FR" sz="1600" dirty="0" smtClean="0"/>
              </a:p>
              <a:p>
                <a:pPr marL="914400" lvl="2" indent="0">
                  <a:buNone/>
                </a:pPr>
                <a:endParaRPr lang="fr-FR" sz="1100" dirty="0"/>
              </a:p>
              <a:p>
                <a:pPr marL="914400" lvl="2" indent="0">
                  <a:buNone/>
                </a:pPr>
                <a:r>
                  <a:rPr lang="fr-FR" sz="1600" dirty="0" smtClean="0"/>
                  <a:t>Soit :</a:t>
                </a:r>
              </a:p>
              <a:p>
                <a:pPr marL="914400" lvl="2" indent="0" algn="ctr">
                  <a:buNone/>
                </a:pPr>
                <a14:m>
                  <m:oMathPara xmlns:m="http://schemas.openxmlformats.org/officeDocument/2006/math">
                    <m:oMathParaPr>
                      <m:jc m:val="left"/>
                    </m:oMathParaPr>
                    <m:oMath xmlns:m="http://schemas.openxmlformats.org/officeDocument/2006/math">
                      <m:r>
                        <a:rPr lang="fr-FR" sz="1600" b="0" i="1" smtClean="0">
                          <a:latin typeface="Cambria Math"/>
                        </a:rPr>
                        <m:t>𝐺</m:t>
                      </m:r>
                      <m:r>
                        <a:rPr lang="fr-FR" sz="1600" b="0" i="1" smtClean="0">
                          <a:latin typeface="Cambria Math"/>
                        </a:rPr>
                        <m:t>=</m:t>
                      </m:r>
                      <m:f>
                        <m:fPr>
                          <m:ctrlPr>
                            <a:rPr lang="fr-FR" sz="1600" b="0" i="1" smtClean="0">
                              <a:latin typeface="Cambria Math"/>
                            </a:rPr>
                          </m:ctrlPr>
                        </m:fPr>
                        <m:num>
                          <m:r>
                            <a:rPr lang="fr-FR" sz="1600" b="0" i="1" smtClean="0">
                              <a:latin typeface="Cambria Math"/>
                              <a:ea typeface="Cambria Math"/>
                            </a:rPr>
                            <m:t>∆</m:t>
                          </m:r>
                          <m:r>
                            <a:rPr lang="fr-FR" sz="1600" b="0" i="1" smtClean="0">
                              <a:latin typeface="Cambria Math"/>
                              <a:ea typeface="Cambria Math"/>
                            </a:rPr>
                            <m:t>𝑅</m:t>
                          </m:r>
                          <m:r>
                            <a:rPr lang="fr-FR" sz="1600" b="0" i="1" smtClean="0">
                              <a:latin typeface="Cambria Math"/>
                              <a:ea typeface="Cambria Math"/>
                            </a:rPr>
                            <m:t>/</m:t>
                          </m:r>
                          <m:r>
                            <a:rPr lang="fr-FR" sz="1600" b="0" i="1" smtClean="0">
                              <a:latin typeface="Cambria Math"/>
                              <a:ea typeface="Cambria Math"/>
                            </a:rPr>
                            <m:t>𝑅</m:t>
                          </m:r>
                        </m:num>
                        <m:den>
                          <m:r>
                            <a:rPr lang="fr-FR" sz="1600" b="0" i="1" smtClean="0">
                              <a:latin typeface="Cambria Math"/>
                              <a:ea typeface="Cambria Math"/>
                            </a:rPr>
                            <m:t>∆</m:t>
                          </m:r>
                          <m:r>
                            <a:rPr lang="fr-FR" sz="1600" b="0" i="1" smtClean="0">
                              <a:latin typeface="Cambria Math"/>
                              <a:ea typeface="Cambria Math"/>
                            </a:rPr>
                            <m:t>𝐿</m:t>
                          </m:r>
                          <m:r>
                            <a:rPr lang="fr-FR" sz="1600" b="0" i="1" smtClean="0">
                              <a:latin typeface="Cambria Math"/>
                              <a:ea typeface="Cambria Math"/>
                            </a:rPr>
                            <m:t>/</m:t>
                          </m:r>
                          <m:r>
                            <a:rPr lang="fr-FR" sz="1600" b="0" i="1" smtClean="0">
                              <a:latin typeface="Cambria Math"/>
                              <a:ea typeface="Cambria Math"/>
                            </a:rPr>
                            <m:t>𝐿</m:t>
                          </m:r>
                        </m:den>
                      </m:f>
                      <m:r>
                        <a:rPr lang="fr-FR" sz="1600" b="0" i="1" smtClean="0">
                          <a:latin typeface="Cambria Math"/>
                        </a:rPr>
                        <m:t>= </m:t>
                      </m:r>
                      <m:r>
                        <a:rPr lang="fr-FR" sz="1600" b="0" i="1" smtClean="0">
                          <a:solidFill>
                            <a:srgbClr val="FF0000"/>
                          </a:solidFill>
                          <a:latin typeface="Cambria Math"/>
                        </a:rPr>
                        <m:t>(1+2</m:t>
                      </m:r>
                      <m:r>
                        <a:rPr lang="fr-FR" sz="1600" b="0" i="1" smtClean="0">
                          <a:solidFill>
                            <a:schemeClr val="accent3">
                              <a:lumMod val="50000"/>
                            </a:schemeClr>
                          </a:solidFill>
                          <a:latin typeface="Cambria Math"/>
                          <a:ea typeface="Cambria Math"/>
                        </a:rPr>
                        <m:t>𝜗</m:t>
                      </m:r>
                      <m:r>
                        <a:rPr lang="fr-FR" sz="1600" b="0" i="1" smtClean="0">
                          <a:solidFill>
                            <a:srgbClr val="FF0000"/>
                          </a:solidFill>
                          <a:latin typeface="Cambria Math"/>
                          <a:ea typeface="Cambria Math"/>
                        </a:rPr>
                        <m:t>)</m:t>
                      </m:r>
                      <m:r>
                        <a:rPr lang="fr-FR" sz="1600" b="0" i="1" smtClean="0">
                          <a:solidFill>
                            <a:srgbClr val="FF0000"/>
                          </a:solidFill>
                          <a:latin typeface="Cambria Math"/>
                        </a:rPr>
                        <m:t> </m:t>
                      </m:r>
                      <m:r>
                        <a:rPr lang="fr-FR" sz="1600" b="0" i="1" smtClean="0">
                          <a:latin typeface="Cambria Math"/>
                        </a:rPr>
                        <m:t>+ </m:t>
                      </m:r>
                      <m:f>
                        <m:fPr>
                          <m:ctrlPr>
                            <a:rPr lang="fr-FR" sz="1600" b="0" i="1" smtClean="0">
                              <a:solidFill>
                                <a:schemeClr val="accent1">
                                  <a:lumMod val="75000"/>
                                </a:schemeClr>
                              </a:solidFill>
                              <a:latin typeface="Cambria Math"/>
                            </a:rPr>
                          </m:ctrlPr>
                        </m:fPr>
                        <m:num>
                          <m:r>
                            <a:rPr lang="fr-FR" sz="1600" b="0" i="1" smtClean="0">
                              <a:solidFill>
                                <a:schemeClr val="accent1">
                                  <a:lumMod val="75000"/>
                                </a:schemeClr>
                              </a:solidFill>
                              <a:latin typeface="Cambria Math"/>
                              <a:ea typeface="Cambria Math"/>
                            </a:rPr>
                            <m:t>∆</m:t>
                          </m:r>
                          <m:r>
                            <a:rPr lang="fr-FR" sz="1600" b="0" i="1" smtClean="0">
                              <a:solidFill>
                                <a:schemeClr val="accent1">
                                  <a:lumMod val="75000"/>
                                </a:schemeClr>
                              </a:solidFill>
                              <a:latin typeface="Cambria Math"/>
                              <a:ea typeface="Cambria Math"/>
                            </a:rPr>
                            <m:t>𝜌</m:t>
                          </m:r>
                        </m:num>
                        <m:den>
                          <m:r>
                            <a:rPr lang="fr-FR" sz="1600" b="0" i="1" smtClean="0">
                              <a:solidFill>
                                <a:schemeClr val="accent1">
                                  <a:lumMod val="75000"/>
                                </a:schemeClr>
                              </a:solidFill>
                              <a:latin typeface="Cambria Math"/>
                              <a:ea typeface="Cambria Math"/>
                            </a:rPr>
                            <m:t>𝜌</m:t>
                          </m:r>
                          <m:r>
                            <a:rPr lang="fr-FR" sz="1600" b="0" i="1" smtClean="0">
                              <a:solidFill>
                                <a:schemeClr val="accent1">
                                  <a:lumMod val="75000"/>
                                </a:schemeClr>
                              </a:solidFill>
                              <a:latin typeface="Cambria Math"/>
                              <a:ea typeface="Cambria Math"/>
                            </a:rPr>
                            <m:t>∆</m:t>
                          </m:r>
                          <m:r>
                            <a:rPr lang="fr-FR" sz="1600" b="0" i="1" smtClean="0">
                              <a:solidFill>
                                <a:schemeClr val="accent1">
                                  <a:lumMod val="75000"/>
                                </a:schemeClr>
                              </a:solidFill>
                              <a:latin typeface="Cambria Math"/>
                              <a:ea typeface="Cambria Math"/>
                            </a:rPr>
                            <m:t>𝐿</m:t>
                          </m:r>
                        </m:den>
                      </m:f>
                    </m:oMath>
                  </m:oMathPara>
                </a14:m>
                <a:endParaRPr lang="fr-FR" sz="1200" dirty="0" smtClean="0"/>
              </a:p>
              <a:p>
                <a:pPr marL="914400" lvl="2" indent="0">
                  <a:buNone/>
                </a:pPr>
                <a:r>
                  <a:rPr lang="fr-FR" sz="1200" dirty="0" smtClean="0"/>
                  <a:t>		</a:t>
                </a:r>
                <a:endParaRPr lang="fr-FR" sz="1600" dirty="0" smtClean="0"/>
              </a:p>
              <a:p>
                <a:endParaRPr lang="fr-FR" sz="2400" dirty="0" smtClean="0"/>
              </a:p>
              <a:p>
                <a:endParaRPr lang="fr-FR" sz="2400" dirty="0"/>
              </a:p>
              <a:p>
                <a:endParaRPr lang="fr-FR" sz="2400" dirty="0" smtClean="0"/>
              </a:p>
              <a:p>
                <a:pPr lvl="1"/>
                <a:endParaRPr lang="fr-FR" sz="2000" dirty="0" smtClean="0"/>
              </a:p>
              <a:p>
                <a:endParaRPr lang="fr-FR" sz="2400" dirty="0" smtClean="0"/>
              </a:p>
              <a:p>
                <a:pPr marL="0" indent="0">
                  <a:buNone/>
                </a:pPr>
                <a:endParaRPr lang="fr-FR" sz="2400" dirty="0" smtClean="0"/>
              </a:p>
              <a:p>
                <a:pPr marL="914400" lvl="2" indent="0">
                  <a:buNone/>
                </a:pPr>
                <a:endParaRPr lang="fr-FR" sz="1600" dirty="0" smtClean="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467544" y="1484784"/>
                <a:ext cx="8136904" cy="4968552"/>
              </a:xfrm>
              <a:blipFill rotWithShape="1">
                <a:blip r:embed="rId4"/>
                <a:stretch>
                  <a:fillRect l="-600" t="-613" r="-225"/>
                </a:stretch>
              </a:blipFill>
            </p:spPr>
            <p:txBody>
              <a:bodyPr/>
              <a:lstStyle/>
              <a:p>
                <a:r>
                  <a:rPr lang="fr-FR">
                    <a:noFill/>
                  </a:rPr>
                  <a:t> </a:t>
                </a:r>
              </a:p>
            </p:txBody>
          </p:sp>
        </mc:Fallback>
      </mc:AlternateContent>
      <p:sp>
        <p:nvSpPr>
          <p:cNvPr id="4" name="ZoneTexte 3"/>
          <p:cNvSpPr txBox="1"/>
          <p:nvPr/>
        </p:nvSpPr>
        <p:spPr>
          <a:xfrm>
            <a:off x="2503923" y="4929064"/>
            <a:ext cx="1128001" cy="523220"/>
          </a:xfrm>
          <a:prstGeom prst="rect">
            <a:avLst/>
          </a:prstGeom>
          <a:noFill/>
        </p:spPr>
        <p:txBody>
          <a:bodyPr wrap="none" rtlCol="0">
            <a:spAutoFit/>
          </a:bodyPr>
          <a:lstStyle/>
          <a:p>
            <a:pPr algn="ctr"/>
            <a:r>
              <a:rPr lang="fr-FR" sz="1400" dirty="0" smtClean="0">
                <a:solidFill>
                  <a:srgbClr val="FF0000"/>
                </a:solidFill>
              </a:rPr>
              <a:t>Effet </a:t>
            </a:r>
          </a:p>
          <a:p>
            <a:pPr algn="ctr"/>
            <a:r>
              <a:rPr lang="fr-FR" sz="1400" dirty="0" smtClean="0">
                <a:solidFill>
                  <a:srgbClr val="FF0000"/>
                </a:solidFill>
              </a:rPr>
              <a:t>géométrique</a:t>
            </a:r>
            <a:endParaRPr lang="fr-FR" sz="1400" dirty="0">
              <a:solidFill>
                <a:srgbClr val="FF0000"/>
              </a:solidFill>
            </a:endParaRPr>
          </a:p>
        </p:txBody>
      </p:sp>
      <p:sp>
        <p:nvSpPr>
          <p:cNvPr id="6" name="ZoneTexte 5"/>
          <p:cNvSpPr txBox="1"/>
          <p:nvPr/>
        </p:nvSpPr>
        <p:spPr>
          <a:xfrm>
            <a:off x="4300873" y="4581128"/>
            <a:ext cx="570092" cy="523220"/>
          </a:xfrm>
          <a:prstGeom prst="rect">
            <a:avLst/>
          </a:prstGeom>
          <a:noFill/>
        </p:spPr>
        <p:txBody>
          <a:bodyPr wrap="none" rtlCol="0">
            <a:spAutoFit/>
          </a:bodyPr>
          <a:lstStyle/>
          <a:p>
            <a:pPr algn="ctr"/>
            <a:r>
              <a:rPr lang="fr-FR" sz="1400" dirty="0" smtClean="0">
                <a:solidFill>
                  <a:schemeClr val="accent1">
                    <a:lumMod val="75000"/>
                  </a:schemeClr>
                </a:solidFill>
              </a:rPr>
              <a:t>Effet </a:t>
            </a:r>
          </a:p>
          <a:p>
            <a:pPr algn="ctr"/>
            <a:r>
              <a:rPr lang="fr-FR" sz="1400" dirty="0" err="1" smtClean="0">
                <a:solidFill>
                  <a:schemeClr val="accent1">
                    <a:lumMod val="75000"/>
                  </a:schemeClr>
                </a:solidFill>
              </a:rPr>
              <a:t>piézo</a:t>
            </a:r>
            <a:endParaRPr lang="fr-FR" sz="1400"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7" name="ZoneTexte 6"/>
              <p:cNvSpPr txBox="1"/>
              <p:nvPr/>
            </p:nvSpPr>
            <p:spPr>
              <a:xfrm>
                <a:off x="2211921" y="4180064"/>
                <a:ext cx="1712007" cy="307777"/>
              </a:xfrm>
              <a:prstGeom prst="rect">
                <a:avLst/>
              </a:prstGeom>
              <a:noFill/>
            </p:spPr>
            <p:txBody>
              <a:bodyPr wrap="none" rtlCol="0">
                <a:spAutoFit/>
              </a:bodyPr>
              <a:lstStyle/>
              <a:p>
                <a:pPr algn="ctr"/>
                <a:r>
                  <a:rPr lang="fr-FR" sz="1400" dirty="0">
                    <a:solidFill>
                      <a:srgbClr val="FF0000"/>
                    </a:solidFill>
                    <a:latin typeface="Symbol" pitchFamily="18" charset="2"/>
                  </a:rPr>
                  <a:t> </a:t>
                </a:r>
                <a14:m>
                  <m:oMath xmlns:m="http://schemas.openxmlformats.org/officeDocument/2006/math">
                    <m:r>
                      <a:rPr lang="fr-FR" sz="1400" b="0" i="1" smtClean="0">
                        <a:solidFill>
                          <a:schemeClr val="accent3">
                            <a:lumMod val="50000"/>
                          </a:schemeClr>
                        </a:solidFill>
                        <a:latin typeface="Cambria Math"/>
                        <a:ea typeface="Cambria Math"/>
                      </a:rPr>
                      <m:t>𝜗</m:t>
                    </m:r>
                  </m:oMath>
                </a14:m>
                <a:r>
                  <a:rPr lang="fr-FR" sz="1400" dirty="0" smtClean="0">
                    <a:solidFill>
                      <a:srgbClr val="FF0000"/>
                    </a:solidFill>
                    <a:latin typeface="Symbol" pitchFamily="18" charset="2"/>
                  </a:rPr>
                  <a:t> : </a:t>
                </a:r>
                <a:r>
                  <a:rPr lang="fr-FR" sz="1400" dirty="0" err="1" smtClean="0">
                    <a:solidFill>
                      <a:srgbClr val="FF0000"/>
                    </a:solidFill>
                  </a:rPr>
                  <a:t>coeff</a:t>
                </a:r>
                <a:r>
                  <a:rPr lang="fr-FR" sz="1400" dirty="0" smtClean="0">
                    <a:solidFill>
                      <a:srgbClr val="FF0000"/>
                    </a:solidFill>
                  </a:rPr>
                  <a:t>. De Poisson</a:t>
                </a:r>
                <a:endParaRPr lang="fr-FR" sz="1400" dirty="0">
                  <a:solidFill>
                    <a:srgbClr val="FF0000"/>
                  </a:solidFill>
                </a:endParaRPr>
              </a:p>
            </p:txBody>
          </p:sp>
        </mc:Choice>
        <mc:Fallback xmlns="">
          <p:sp>
            <p:nvSpPr>
              <p:cNvPr id="7" name="ZoneTexte 6"/>
              <p:cNvSpPr txBox="1">
                <a:spLocks noRot="1" noChangeAspect="1" noMove="1" noResize="1" noEditPoints="1" noAdjustHandles="1" noChangeArrowheads="1" noChangeShapeType="1" noTextEdit="1"/>
              </p:cNvSpPr>
              <p:nvPr/>
            </p:nvSpPr>
            <p:spPr>
              <a:xfrm>
                <a:off x="2211921" y="4180064"/>
                <a:ext cx="1712007" cy="307777"/>
              </a:xfrm>
              <a:prstGeom prst="rect">
                <a:avLst/>
              </a:prstGeom>
              <a:blipFill rotWithShape="1">
                <a:blip r:embed="rId5"/>
                <a:stretch>
                  <a:fillRect t="-4000" b="-22000"/>
                </a:stretch>
              </a:blipFill>
            </p:spPr>
            <p:txBody>
              <a:bodyPr/>
              <a:lstStyle/>
              <a:p>
                <a:r>
                  <a:rPr lang="fr-FR">
                    <a:noFill/>
                  </a:rPr>
                  <a:t> </a:t>
                </a:r>
              </a:p>
            </p:txBody>
          </p:sp>
        </mc:Fallback>
      </mc:AlternateContent>
      <p:sp>
        <p:nvSpPr>
          <p:cNvPr id="9" name="ZoneTexte 8"/>
          <p:cNvSpPr txBox="1"/>
          <p:nvPr/>
        </p:nvSpPr>
        <p:spPr>
          <a:xfrm>
            <a:off x="539552" y="5064758"/>
            <a:ext cx="2089739" cy="369332"/>
          </a:xfrm>
          <a:prstGeom prst="rect">
            <a:avLst/>
          </a:prstGeom>
          <a:noFill/>
        </p:spPr>
        <p:txBody>
          <a:bodyPr wrap="none" rtlCol="0">
            <a:spAutoFit/>
          </a:bodyPr>
          <a:lstStyle/>
          <a:p>
            <a:r>
              <a:rPr lang="fr-FR" dirty="0" smtClean="0"/>
              <a:t>G = facteur de Jauge</a:t>
            </a:r>
            <a:endParaRPr lang="fr-FR" dirty="0"/>
          </a:p>
        </p:txBody>
      </p:sp>
    </p:spTree>
    <p:extLst>
      <p:ext uri="{BB962C8B-B14F-4D97-AF65-F5344CB8AC3E}">
        <p14:creationId xmlns:p14="http://schemas.microsoft.com/office/powerpoint/2010/main" val="36373200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Jauges de contraintes (</a:t>
            </a:r>
            <a:r>
              <a:rPr lang="fr-FR" sz="2800" dirty="0" err="1" smtClean="0"/>
              <a:t>strain</a:t>
            </a:r>
            <a:r>
              <a:rPr lang="fr-FR" sz="2800" dirty="0" smtClean="0"/>
              <a:t> gauges)</a:t>
            </a:r>
            <a:endParaRPr lang="fr-FR" sz="2800"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467544" y="1484784"/>
                <a:ext cx="8136904" cy="4896544"/>
              </a:xfrm>
            </p:spPr>
            <p:txBody>
              <a:bodyPr>
                <a:normAutofit fontScale="92500" lnSpcReduction="10000"/>
              </a:bodyPr>
              <a:lstStyle/>
              <a:p>
                <a:r>
                  <a:rPr lang="fr-FR" sz="1900" u="sng" dirty="0" smtClean="0"/>
                  <a:t>Capteur composites / corps d’épreuve</a:t>
                </a:r>
                <a:endParaRPr lang="fr-FR" sz="1900" dirty="0" smtClean="0"/>
              </a:p>
              <a:p>
                <a:pPr lvl="1"/>
                <a:r>
                  <a:rPr lang="fr-FR" sz="1500" dirty="0" smtClean="0"/>
                  <a:t>Pour des raisons de coût ou de facilité d’exploitation, on peut être amené à utiliser un capteur, mais pas sensible au mesurande mais à l’un de ses effets ( notamment en résistance des matériaux).</a:t>
                </a:r>
              </a:p>
              <a:p>
                <a:pPr lvl="1"/>
                <a:endParaRPr lang="fr-FR" sz="1500" dirty="0" smtClean="0"/>
              </a:p>
              <a:p>
                <a:pPr lvl="1"/>
                <a:endParaRPr lang="fr-FR" sz="1500" dirty="0" smtClean="0"/>
              </a:p>
              <a:p>
                <a:pPr lvl="1"/>
                <a:endParaRPr lang="fr-FR" sz="1500" dirty="0"/>
              </a:p>
              <a:p>
                <a:pPr lvl="1"/>
                <a:endParaRPr lang="fr-FR" sz="1500" dirty="0" smtClean="0"/>
              </a:p>
              <a:p>
                <a:pPr lvl="1"/>
                <a:endParaRPr lang="fr-FR" sz="1500" dirty="0"/>
              </a:p>
              <a:p>
                <a:pPr lvl="1"/>
                <a:endParaRPr lang="fr-FR" sz="1500" dirty="0"/>
              </a:p>
              <a:p>
                <a:pPr lvl="1"/>
                <a:r>
                  <a:rPr lang="fr-FR" sz="1500" dirty="0" smtClean="0"/>
                  <a:t>Le corps d’épreuve est le dispositif qui soumis au mesurande en assure une transformation en un autre effet physique non électrique qu’un capteur actif traduira en signal électrique. Le plus souvent (son intérêt d’utilisation) la relation que le corps d’épreuve génère entre le mesurande primaire et secondaire est linéaire.</a:t>
                </a:r>
              </a:p>
              <a:p>
                <a:pPr lvl="1"/>
                <a:endParaRPr lang="fr-FR" sz="1500" dirty="0"/>
              </a:p>
              <a:p>
                <a:pPr lvl="1"/>
                <a:r>
                  <a:rPr lang="fr-FR" sz="1500" dirty="0" smtClean="0"/>
                  <a:t>Exemple: jauges de contraintes</a:t>
                </a:r>
              </a:p>
              <a:p>
                <a:pPr lvl="1"/>
                <a:endParaRPr lang="fr-FR" sz="1500" dirty="0" smtClean="0"/>
              </a:p>
              <a:p>
                <a:pPr lvl="1"/>
                <a:endParaRPr lang="fr-FR" sz="1500" dirty="0" smtClean="0"/>
              </a:p>
              <a:p>
                <a:pPr marL="914400" lvl="2" indent="0">
                  <a:buNone/>
                </a:pPr>
                <a14:m>
                  <m:oMathPara xmlns:m="http://schemas.openxmlformats.org/officeDocument/2006/math">
                    <m:oMathParaPr>
                      <m:jc m:val="center"/>
                    </m:oMathParaPr>
                    <m:oMath xmlns:m="http://schemas.openxmlformats.org/officeDocument/2006/math">
                      <m:f>
                        <m:fPr>
                          <m:ctrlPr>
                            <a:rPr lang="fr-FR" sz="1600" i="1" smtClean="0">
                              <a:latin typeface="Cambria Math"/>
                            </a:rPr>
                          </m:ctrlPr>
                        </m:fPr>
                        <m:num>
                          <m:r>
                            <a:rPr lang="fr-FR" sz="1600" i="1" smtClean="0">
                              <a:latin typeface="Cambria Math"/>
                              <a:ea typeface="Cambria Math"/>
                            </a:rPr>
                            <m:t>∆</m:t>
                          </m:r>
                          <m:r>
                            <a:rPr lang="fr-FR" sz="1600" b="0" i="1" smtClean="0">
                              <a:latin typeface="Cambria Math"/>
                              <a:ea typeface="Cambria Math"/>
                            </a:rPr>
                            <m:t>𝐿</m:t>
                          </m:r>
                        </m:num>
                        <m:den>
                          <m:r>
                            <a:rPr lang="fr-FR" sz="1600" b="0" i="1" smtClean="0">
                              <a:latin typeface="Cambria Math"/>
                            </a:rPr>
                            <m:t>𝐿</m:t>
                          </m:r>
                        </m:den>
                      </m:f>
                      <m:r>
                        <a:rPr lang="fr-FR" sz="1600" b="0" i="1" smtClean="0">
                          <a:latin typeface="Cambria Math"/>
                        </a:rPr>
                        <m:t>=</m:t>
                      </m:r>
                      <m:f>
                        <m:fPr>
                          <m:ctrlPr>
                            <a:rPr lang="fr-FR" sz="1600" b="0" i="1" smtClean="0">
                              <a:latin typeface="Cambria Math"/>
                            </a:rPr>
                          </m:ctrlPr>
                        </m:fPr>
                        <m:num>
                          <m:r>
                            <a:rPr lang="fr-FR" sz="1600" b="0" i="1" smtClean="0">
                              <a:latin typeface="Cambria Math"/>
                            </a:rPr>
                            <m:t>1</m:t>
                          </m:r>
                        </m:num>
                        <m:den>
                          <m:r>
                            <a:rPr lang="fr-FR" sz="1600" b="0" i="1" smtClean="0">
                              <a:latin typeface="Cambria Math"/>
                            </a:rPr>
                            <m:t>𝐸</m:t>
                          </m:r>
                        </m:den>
                      </m:f>
                      <m:f>
                        <m:fPr>
                          <m:ctrlPr>
                            <a:rPr lang="fr-FR" sz="1600" b="0" i="1" smtClean="0">
                              <a:latin typeface="Cambria Math"/>
                            </a:rPr>
                          </m:ctrlPr>
                        </m:fPr>
                        <m:num>
                          <m:r>
                            <a:rPr lang="fr-FR" sz="1600" b="0" i="1" smtClean="0">
                              <a:latin typeface="Cambria Math"/>
                            </a:rPr>
                            <m:t>𝐹</m:t>
                          </m:r>
                        </m:num>
                        <m:den>
                          <m:r>
                            <a:rPr lang="fr-FR" sz="1600" b="0" i="1" smtClean="0">
                              <a:latin typeface="Cambria Math"/>
                            </a:rPr>
                            <m:t>𝐴</m:t>
                          </m:r>
                        </m:den>
                      </m:f>
                      <m:r>
                        <a:rPr lang="fr-FR" sz="1600" b="0" i="1" smtClean="0">
                          <a:latin typeface="Cambria Math"/>
                        </a:rPr>
                        <m:t>   </m:t>
                      </m:r>
                      <m:r>
                        <a:rPr lang="fr-FR" sz="1600" b="0" i="1" smtClean="0">
                          <a:latin typeface="Cambria Math"/>
                        </a:rPr>
                        <m:t>𝑒𝑡</m:t>
                      </m:r>
                      <m:r>
                        <a:rPr lang="fr-FR" sz="1600" b="0" i="1" smtClean="0">
                          <a:latin typeface="Cambria Math"/>
                        </a:rPr>
                        <m:t>  </m:t>
                      </m:r>
                      <m:f>
                        <m:fPr>
                          <m:ctrlPr>
                            <a:rPr lang="fr-FR" sz="1600" b="0" i="1" smtClean="0">
                              <a:latin typeface="Cambria Math"/>
                            </a:rPr>
                          </m:ctrlPr>
                        </m:fPr>
                        <m:num>
                          <m:r>
                            <a:rPr lang="fr-FR" sz="1600" b="0" i="1" smtClean="0">
                              <a:latin typeface="Cambria Math"/>
                              <a:ea typeface="Cambria Math"/>
                            </a:rPr>
                            <m:t>∆</m:t>
                          </m:r>
                          <m:r>
                            <a:rPr lang="fr-FR" sz="1600" b="0" i="1" smtClean="0">
                              <a:latin typeface="Cambria Math"/>
                              <a:ea typeface="Cambria Math"/>
                            </a:rPr>
                            <m:t>𝑅</m:t>
                          </m:r>
                        </m:num>
                        <m:den>
                          <m:r>
                            <a:rPr lang="fr-FR" sz="1600" b="0" i="1" smtClean="0">
                              <a:latin typeface="Cambria Math"/>
                            </a:rPr>
                            <m:t>𝑅</m:t>
                          </m:r>
                        </m:den>
                      </m:f>
                      <m:r>
                        <a:rPr lang="fr-FR" sz="1600" b="0" i="1" smtClean="0">
                          <a:latin typeface="Cambria Math"/>
                        </a:rPr>
                        <m:t>=</m:t>
                      </m:r>
                      <m:r>
                        <a:rPr lang="fr-FR" sz="1600" b="0" i="1" smtClean="0">
                          <a:latin typeface="Cambria Math"/>
                        </a:rPr>
                        <m:t>𝐺</m:t>
                      </m:r>
                      <m:f>
                        <m:fPr>
                          <m:ctrlPr>
                            <a:rPr lang="fr-FR" sz="1600" b="0" i="1" smtClean="0">
                              <a:latin typeface="Cambria Math"/>
                            </a:rPr>
                          </m:ctrlPr>
                        </m:fPr>
                        <m:num>
                          <m:r>
                            <a:rPr lang="fr-FR" sz="1600" b="0" i="1" smtClean="0">
                              <a:latin typeface="Cambria Math"/>
                              <a:ea typeface="Cambria Math"/>
                            </a:rPr>
                            <m:t>∆</m:t>
                          </m:r>
                          <m:r>
                            <a:rPr lang="fr-FR" sz="1600" b="0" i="1" smtClean="0">
                              <a:latin typeface="Cambria Math"/>
                              <a:ea typeface="Cambria Math"/>
                            </a:rPr>
                            <m:t>𝐿</m:t>
                          </m:r>
                        </m:num>
                        <m:den>
                          <m:r>
                            <a:rPr lang="fr-FR" sz="1600" b="0" i="1" smtClean="0">
                              <a:latin typeface="Cambria Math"/>
                            </a:rPr>
                            <m:t>𝐿</m:t>
                          </m:r>
                        </m:den>
                      </m:f>
                      <m:r>
                        <a:rPr lang="fr-FR" sz="1600" b="0" i="1" smtClean="0">
                          <a:latin typeface="Cambria Math"/>
                        </a:rPr>
                        <m:t>     </m:t>
                      </m:r>
                      <m:r>
                        <a:rPr lang="fr-FR" sz="1600" b="0" i="1" smtClean="0">
                          <a:latin typeface="Cambria Math"/>
                          <a:ea typeface="Cambria Math"/>
                        </a:rPr>
                        <m:t>⇒    </m:t>
                      </m:r>
                      <m:f>
                        <m:fPr>
                          <m:ctrlPr>
                            <a:rPr lang="fr-FR" sz="1600" b="0" i="1" smtClean="0">
                              <a:latin typeface="Cambria Math"/>
                              <a:ea typeface="Cambria Math"/>
                            </a:rPr>
                          </m:ctrlPr>
                        </m:fPr>
                        <m:num>
                          <m:r>
                            <a:rPr lang="fr-FR" sz="1600" b="0" i="1" smtClean="0">
                              <a:latin typeface="Cambria Math"/>
                              <a:ea typeface="Cambria Math"/>
                            </a:rPr>
                            <m:t>∆</m:t>
                          </m:r>
                          <m:r>
                            <a:rPr lang="fr-FR" sz="1600" b="0" i="1" smtClean="0">
                              <a:latin typeface="Cambria Math"/>
                              <a:ea typeface="Cambria Math"/>
                            </a:rPr>
                            <m:t>𝑅</m:t>
                          </m:r>
                        </m:num>
                        <m:den>
                          <m:r>
                            <a:rPr lang="fr-FR" sz="1600" b="0" i="1" smtClean="0">
                              <a:latin typeface="Cambria Math"/>
                              <a:ea typeface="Cambria Math"/>
                            </a:rPr>
                            <m:t>𝑅</m:t>
                          </m:r>
                        </m:den>
                      </m:f>
                      <m:r>
                        <a:rPr lang="fr-FR" sz="1600" b="0" i="1" smtClean="0">
                          <a:latin typeface="Cambria Math"/>
                          <a:ea typeface="Cambria Math"/>
                        </a:rPr>
                        <m:t>=</m:t>
                      </m:r>
                      <m:r>
                        <a:rPr lang="fr-FR" sz="1600" b="0" i="1" smtClean="0">
                          <a:latin typeface="Cambria Math"/>
                          <a:ea typeface="Cambria Math"/>
                        </a:rPr>
                        <m:t>𝐺</m:t>
                      </m:r>
                      <m:f>
                        <m:fPr>
                          <m:ctrlPr>
                            <a:rPr lang="fr-FR" sz="1600" b="0" i="1" smtClean="0">
                              <a:latin typeface="Cambria Math"/>
                            </a:rPr>
                          </m:ctrlPr>
                        </m:fPr>
                        <m:num>
                          <m:r>
                            <a:rPr lang="fr-FR" sz="1600" b="0" i="1" smtClean="0">
                              <a:latin typeface="Cambria Math"/>
                            </a:rPr>
                            <m:t>1</m:t>
                          </m:r>
                        </m:num>
                        <m:den>
                          <m:r>
                            <a:rPr lang="fr-FR" sz="1600" b="0" i="1" smtClean="0">
                              <a:latin typeface="Cambria Math"/>
                            </a:rPr>
                            <m:t>𝐸</m:t>
                          </m:r>
                        </m:den>
                      </m:f>
                      <m:f>
                        <m:fPr>
                          <m:ctrlPr>
                            <a:rPr lang="fr-FR" sz="1600" b="0" i="1" smtClean="0">
                              <a:latin typeface="Cambria Math"/>
                            </a:rPr>
                          </m:ctrlPr>
                        </m:fPr>
                        <m:num>
                          <m:r>
                            <a:rPr lang="fr-FR" sz="1600" b="0" i="1" smtClean="0">
                              <a:latin typeface="Cambria Math"/>
                            </a:rPr>
                            <m:t>𝐹</m:t>
                          </m:r>
                        </m:num>
                        <m:den>
                          <m:r>
                            <a:rPr lang="fr-FR" sz="1600" b="0" i="1" smtClean="0">
                              <a:latin typeface="Cambria Math"/>
                            </a:rPr>
                            <m:t>𝐴</m:t>
                          </m:r>
                        </m:den>
                      </m:f>
                      <m:r>
                        <a:rPr lang="fr-FR" sz="1600" b="0" i="1" smtClean="0">
                          <a:latin typeface="Cambria Math"/>
                        </a:rPr>
                        <m:t> </m:t>
                      </m:r>
                    </m:oMath>
                  </m:oMathPara>
                </a14:m>
                <a:endParaRPr lang="fr-FR" sz="1600" dirty="0" smtClean="0"/>
              </a:p>
              <a:p>
                <a:pPr marL="914400" lvl="2" indent="0">
                  <a:buNone/>
                </a:pPr>
                <a:r>
                  <a:rPr lang="fr-FR" sz="1200" dirty="0" smtClean="0"/>
                  <a:t>		</a:t>
                </a:r>
                <a:endParaRPr lang="fr-FR" sz="1600" dirty="0" smtClean="0"/>
              </a:p>
              <a:p>
                <a:endParaRPr lang="fr-FR" sz="2400" dirty="0" smtClean="0"/>
              </a:p>
              <a:p>
                <a:endParaRPr lang="fr-FR" sz="2400" dirty="0"/>
              </a:p>
              <a:p>
                <a:endParaRPr lang="fr-FR" sz="2400" dirty="0" smtClean="0"/>
              </a:p>
              <a:p>
                <a:pPr lvl="1"/>
                <a:endParaRPr lang="fr-FR" sz="2000" dirty="0" smtClean="0"/>
              </a:p>
              <a:p>
                <a:endParaRPr lang="fr-FR" sz="2400" dirty="0" smtClean="0"/>
              </a:p>
              <a:p>
                <a:pPr marL="0" indent="0">
                  <a:buNone/>
                </a:pPr>
                <a:endParaRPr lang="fr-FR" sz="2400" dirty="0" smtClean="0"/>
              </a:p>
              <a:p>
                <a:pPr marL="914400" lvl="2" indent="0">
                  <a:buNone/>
                </a:pPr>
                <a:endParaRPr lang="fr-FR" sz="1600" dirty="0" smtClean="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467544" y="1484784"/>
                <a:ext cx="8136904" cy="4896544"/>
              </a:xfrm>
              <a:blipFill rotWithShape="1">
                <a:blip r:embed="rId3"/>
                <a:stretch>
                  <a:fillRect l="-525" t="-1121" r="-375"/>
                </a:stretch>
              </a:blipFill>
            </p:spPr>
            <p:txBody>
              <a:bodyPr/>
              <a:lstStyle/>
              <a:p>
                <a:r>
                  <a:rPr lang="fr-FR">
                    <a:noFill/>
                  </a:rPr>
                  <a:t> </a:t>
                </a:r>
              </a:p>
            </p:txBody>
          </p:sp>
        </mc:Fallback>
      </mc:AlternateContent>
      <p:sp>
        <p:nvSpPr>
          <p:cNvPr id="5" name="Rectangle 4"/>
          <p:cNvSpPr/>
          <p:nvPr/>
        </p:nvSpPr>
        <p:spPr>
          <a:xfrm>
            <a:off x="2195736" y="2420888"/>
            <a:ext cx="5184576" cy="1080120"/>
          </a:xfrm>
          <a:prstGeom prst="rect">
            <a:avLst/>
          </a:prstGeom>
          <a:solidFill>
            <a:schemeClr val="tx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555776" y="2636912"/>
            <a:ext cx="12961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Corps d’épreuve</a:t>
            </a:r>
            <a:endParaRPr lang="fr-FR" sz="1600" dirty="0"/>
          </a:p>
        </p:txBody>
      </p:sp>
      <p:sp>
        <p:nvSpPr>
          <p:cNvPr id="11" name="Rectangle 10"/>
          <p:cNvSpPr/>
          <p:nvPr/>
        </p:nvSpPr>
        <p:spPr>
          <a:xfrm>
            <a:off x="5796136" y="2672916"/>
            <a:ext cx="12961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Capteur actif ou passif</a:t>
            </a:r>
            <a:endParaRPr lang="fr-FR" sz="1600" dirty="0"/>
          </a:p>
        </p:txBody>
      </p:sp>
      <p:cxnSp>
        <p:nvCxnSpPr>
          <p:cNvPr id="12" name="Connecteur droit avec flèche 11"/>
          <p:cNvCxnSpPr/>
          <p:nvPr/>
        </p:nvCxnSpPr>
        <p:spPr>
          <a:xfrm>
            <a:off x="1763688" y="2915861"/>
            <a:ext cx="648072"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463988" y="2918620"/>
            <a:ext cx="648072"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7200292" y="2928670"/>
            <a:ext cx="648072"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634378" y="2592695"/>
            <a:ext cx="1017779" cy="523220"/>
          </a:xfrm>
          <a:prstGeom prst="rect">
            <a:avLst/>
          </a:prstGeom>
          <a:noFill/>
        </p:spPr>
        <p:txBody>
          <a:bodyPr wrap="none" rtlCol="0">
            <a:spAutoFit/>
          </a:bodyPr>
          <a:lstStyle/>
          <a:p>
            <a:pPr algn="ctr"/>
            <a:r>
              <a:rPr lang="fr-FR" sz="1400" dirty="0" smtClean="0"/>
              <a:t>Mesurande</a:t>
            </a:r>
          </a:p>
          <a:p>
            <a:pPr algn="ctr"/>
            <a:r>
              <a:rPr lang="fr-FR" sz="1400" dirty="0" smtClean="0"/>
              <a:t>primaire</a:t>
            </a:r>
            <a:endParaRPr lang="fr-FR" sz="1400" dirty="0"/>
          </a:p>
        </p:txBody>
      </p:sp>
      <p:sp>
        <p:nvSpPr>
          <p:cNvPr id="17" name="ZoneTexte 16"/>
          <p:cNvSpPr txBox="1"/>
          <p:nvPr/>
        </p:nvSpPr>
        <p:spPr>
          <a:xfrm>
            <a:off x="4279134" y="2667060"/>
            <a:ext cx="1017779" cy="523220"/>
          </a:xfrm>
          <a:prstGeom prst="rect">
            <a:avLst/>
          </a:prstGeom>
          <a:noFill/>
        </p:spPr>
        <p:txBody>
          <a:bodyPr wrap="none" rtlCol="0">
            <a:spAutoFit/>
          </a:bodyPr>
          <a:lstStyle/>
          <a:p>
            <a:pPr algn="ctr"/>
            <a:r>
              <a:rPr lang="fr-FR" sz="1400" dirty="0" smtClean="0"/>
              <a:t>Mesurande</a:t>
            </a:r>
          </a:p>
          <a:p>
            <a:pPr algn="ctr"/>
            <a:r>
              <a:rPr lang="fr-FR" sz="1400" dirty="0" smtClean="0"/>
              <a:t>secondaire</a:t>
            </a:r>
            <a:endParaRPr lang="fr-FR" sz="1400" dirty="0"/>
          </a:p>
        </p:txBody>
      </p:sp>
      <p:sp>
        <p:nvSpPr>
          <p:cNvPr id="18" name="ZoneTexte 17"/>
          <p:cNvSpPr txBox="1"/>
          <p:nvPr/>
        </p:nvSpPr>
        <p:spPr>
          <a:xfrm>
            <a:off x="7714610" y="2667060"/>
            <a:ext cx="925253" cy="523220"/>
          </a:xfrm>
          <a:prstGeom prst="rect">
            <a:avLst/>
          </a:prstGeom>
          <a:noFill/>
        </p:spPr>
        <p:txBody>
          <a:bodyPr wrap="none" rtlCol="0">
            <a:spAutoFit/>
          </a:bodyPr>
          <a:lstStyle/>
          <a:p>
            <a:pPr algn="ctr"/>
            <a:r>
              <a:rPr lang="fr-FR" sz="1400" dirty="0" smtClean="0"/>
              <a:t>Signal </a:t>
            </a:r>
          </a:p>
          <a:p>
            <a:pPr algn="ctr"/>
            <a:r>
              <a:rPr lang="fr-FR" sz="1400" dirty="0" smtClean="0"/>
              <a:t>électrique</a:t>
            </a:r>
            <a:endParaRPr lang="fr-FR" sz="1400" dirty="0"/>
          </a:p>
        </p:txBody>
      </p:sp>
    </p:spTree>
    <p:extLst>
      <p:ext uri="{BB962C8B-B14F-4D97-AF65-F5344CB8AC3E}">
        <p14:creationId xmlns:p14="http://schemas.microsoft.com/office/powerpoint/2010/main" val="36553349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Capteurs de Température</a:t>
            </a:r>
            <a:endParaRPr lang="fr-FR" sz="2800" dirty="0"/>
          </a:p>
        </p:txBody>
      </p:sp>
      <p:sp>
        <p:nvSpPr>
          <p:cNvPr id="3" name="Espace réservé du contenu 2"/>
          <p:cNvSpPr>
            <a:spLocks noGrp="1"/>
          </p:cNvSpPr>
          <p:nvPr>
            <p:ph idx="1"/>
          </p:nvPr>
        </p:nvSpPr>
        <p:spPr>
          <a:xfrm>
            <a:off x="467544" y="1484784"/>
            <a:ext cx="6984776" cy="4968552"/>
          </a:xfrm>
        </p:spPr>
        <p:txBody>
          <a:bodyPr>
            <a:normAutofit/>
          </a:bodyPr>
          <a:lstStyle/>
          <a:p>
            <a:pPr lvl="2"/>
            <a:r>
              <a:rPr lang="fr-FR" dirty="0" smtClean="0"/>
              <a:t>Capteurs thermo résistifs</a:t>
            </a:r>
          </a:p>
          <a:p>
            <a:pPr lvl="3"/>
            <a:r>
              <a:rPr lang="fr-FR" dirty="0" smtClean="0"/>
              <a:t>Dispositifs utilisant des résistances (</a:t>
            </a:r>
            <a:r>
              <a:rPr lang="fr-FR" dirty="0" err="1" smtClean="0"/>
              <a:t>RTDs</a:t>
            </a:r>
            <a:r>
              <a:rPr lang="fr-FR" dirty="0" smtClean="0"/>
              <a:t>)</a:t>
            </a:r>
          </a:p>
          <a:p>
            <a:pPr lvl="3"/>
            <a:r>
              <a:rPr lang="fr-FR" dirty="0" smtClean="0"/>
              <a:t>thermistances</a:t>
            </a:r>
          </a:p>
          <a:p>
            <a:pPr lvl="2"/>
            <a:r>
              <a:rPr lang="fr-FR" dirty="0" smtClean="0"/>
              <a:t>Capteurs thermoélectriques</a:t>
            </a:r>
          </a:p>
          <a:p>
            <a:pPr lvl="3"/>
            <a:r>
              <a:rPr lang="fr-FR" dirty="0" smtClean="0"/>
              <a:t>Effet Seebeck</a:t>
            </a:r>
          </a:p>
          <a:p>
            <a:pPr lvl="3"/>
            <a:r>
              <a:rPr lang="fr-FR" dirty="0" smtClean="0"/>
              <a:t>Effet Peltier</a:t>
            </a:r>
          </a:p>
          <a:p>
            <a:pPr lvl="3"/>
            <a:r>
              <a:rPr lang="fr-FR" dirty="0" smtClean="0"/>
              <a:t>Thermocouples</a:t>
            </a:r>
          </a:p>
          <a:p>
            <a:pPr lvl="2"/>
            <a:r>
              <a:rPr lang="fr-FR" dirty="0" smtClean="0"/>
              <a:t>Capteurs à jonction </a:t>
            </a:r>
            <a:r>
              <a:rPr lang="fr-FR" dirty="0" err="1" smtClean="0"/>
              <a:t>pn</a:t>
            </a:r>
            <a:endParaRPr lang="fr-FR" dirty="0" smtClean="0"/>
          </a:p>
          <a:p>
            <a:pPr lvl="3"/>
            <a:endParaRPr lang="fr-FR" dirty="0" smtClean="0"/>
          </a:p>
          <a:p>
            <a:pPr lvl="2"/>
            <a:endParaRPr lang="fr-FR" dirty="0" smtClean="0"/>
          </a:p>
        </p:txBody>
      </p:sp>
    </p:spTree>
    <p:extLst>
      <p:ext uri="{BB962C8B-B14F-4D97-AF65-F5344CB8AC3E}">
        <p14:creationId xmlns:p14="http://schemas.microsoft.com/office/powerpoint/2010/main" val="42193375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Capteurs de Température</a:t>
            </a:r>
            <a:endParaRPr lang="fr-FR" sz="2800"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467544" y="1484784"/>
                <a:ext cx="6984776" cy="4968552"/>
              </a:xfrm>
            </p:spPr>
            <p:txBody>
              <a:bodyPr>
                <a:normAutofit/>
              </a:bodyPr>
              <a:lstStyle/>
              <a:p>
                <a:r>
                  <a:rPr lang="fr-FR" sz="1900" u="sng" dirty="0" smtClean="0"/>
                  <a:t>Basé sur des </a:t>
                </a:r>
                <a:r>
                  <a:rPr lang="fr-FR" sz="1900" u="sng" dirty="0" err="1" smtClean="0"/>
                  <a:t>materiaux</a:t>
                </a:r>
                <a:r>
                  <a:rPr lang="fr-FR" sz="1900" u="sng" dirty="0" smtClean="0"/>
                  <a:t> dont la résistance change en fonction de la température</a:t>
                </a:r>
                <a:r>
                  <a:rPr lang="fr-FR" sz="1900" dirty="0" smtClean="0"/>
                  <a:t> :</a:t>
                </a:r>
              </a:p>
              <a:p>
                <a:pPr lvl="1"/>
                <a:r>
                  <a:rPr lang="fr-FR" sz="1500" dirty="0" smtClean="0"/>
                  <a:t>Capteur de température à résistance : (</a:t>
                </a:r>
                <a:r>
                  <a:rPr lang="fr-FR" sz="1500" dirty="0" err="1" smtClean="0"/>
                  <a:t>RTDs</a:t>
                </a:r>
                <a:r>
                  <a:rPr lang="fr-FR" sz="1500" dirty="0" smtClean="0"/>
                  <a:t>)</a:t>
                </a:r>
              </a:p>
              <a:p>
                <a:pPr lvl="2"/>
                <a:r>
                  <a:rPr lang="fr-FR" sz="1400" dirty="0" smtClean="0"/>
                  <a:t>Le matériau est généralement un métal</a:t>
                </a:r>
              </a:p>
              <a:p>
                <a:pPr lvl="3"/>
                <a:r>
                  <a:rPr lang="fr-FR" sz="1000" dirty="0" smtClean="0"/>
                  <a:t>Platine, Nickel, Cuivre</a:t>
                </a:r>
              </a:p>
              <a:p>
                <a:pPr lvl="3"/>
                <a:endParaRPr lang="fr-FR" sz="1000" dirty="0" smtClean="0"/>
              </a:p>
              <a:p>
                <a:pPr lvl="2"/>
                <a:r>
                  <a:rPr lang="fr-FR" sz="1400" dirty="0" smtClean="0"/>
                  <a:t>La résistance augmente avec la température (PTC)</a:t>
                </a:r>
              </a:p>
              <a:p>
                <a:pPr lvl="3"/>
                <a14:m>
                  <m:oMath xmlns:m="http://schemas.openxmlformats.org/officeDocument/2006/math">
                    <m:sSub>
                      <m:sSubPr>
                        <m:ctrlPr>
                          <a:rPr lang="fr-FR" sz="1400" b="0" i="1" smtClean="0">
                            <a:latin typeface="Cambria Math"/>
                          </a:rPr>
                        </m:ctrlPr>
                      </m:sSubPr>
                      <m:e>
                        <m:r>
                          <a:rPr lang="fr-FR" sz="1400" b="0" i="1" smtClean="0">
                            <a:latin typeface="Cambria Math"/>
                          </a:rPr>
                          <m:t>𝑅</m:t>
                        </m:r>
                      </m:e>
                      <m:sub>
                        <m:r>
                          <a:rPr lang="fr-FR" sz="1400" b="0" i="1" smtClean="0">
                            <a:latin typeface="Cambria Math"/>
                          </a:rPr>
                          <m:t>𝑇</m:t>
                        </m:r>
                      </m:sub>
                    </m:sSub>
                    <m:r>
                      <a:rPr lang="fr-FR" sz="1400" b="0" i="1" smtClean="0">
                        <a:latin typeface="Cambria Math"/>
                      </a:rPr>
                      <m:t>= </m:t>
                    </m:r>
                    <m:sSub>
                      <m:sSubPr>
                        <m:ctrlPr>
                          <a:rPr lang="fr-FR" sz="1400" b="0" i="1" smtClean="0">
                            <a:latin typeface="Cambria Math"/>
                          </a:rPr>
                        </m:ctrlPr>
                      </m:sSubPr>
                      <m:e>
                        <m:r>
                          <a:rPr lang="fr-FR" sz="1400" b="0" i="1" smtClean="0">
                            <a:latin typeface="Cambria Math"/>
                          </a:rPr>
                          <m:t>𝑅</m:t>
                        </m:r>
                      </m:e>
                      <m:sub>
                        <m:r>
                          <a:rPr lang="fr-FR" sz="1400" b="0" i="1" smtClean="0">
                            <a:latin typeface="Cambria Math"/>
                          </a:rPr>
                          <m:t>0</m:t>
                        </m:r>
                      </m:sub>
                    </m:sSub>
                    <m:r>
                      <a:rPr lang="fr-FR" sz="1400" b="0" i="1" smtClean="0">
                        <a:latin typeface="Cambria Math"/>
                      </a:rPr>
                      <m:t>[1+</m:t>
                    </m:r>
                    <m:sSub>
                      <m:sSubPr>
                        <m:ctrlPr>
                          <a:rPr lang="fr-FR" sz="1400" b="0" i="1" smtClean="0">
                            <a:latin typeface="Cambria Math"/>
                          </a:rPr>
                        </m:ctrlPr>
                      </m:sSubPr>
                      <m:e>
                        <m:r>
                          <a:rPr lang="fr-FR" sz="1400" b="0" i="1" smtClean="0">
                            <a:latin typeface="Cambria Math"/>
                            <a:ea typeface="Cambria Math"/>
                          </a:rPr>
                          <m:t>𝛼</m:t>
                        </m:r>
                      </m:e>
                      <m:sub>
                        <m:r>
                          <a:rPr lang="fr-FR" sz="1400" b="0" i="1" smtClean="0">
                            <a:latin typeface="Cambria Math"/>
                          </a:rPr>
                          <m:t>1</m:t>
                        </m:r>
                      </m:sub>
                    </m:sSub>
                    <m:r>
                      <a:rPr lang="fr-FR" sz="1400" b="0" i="1" smtClean="0">
                        <a:latin typeface="Cambria Math"/>
                      </a:rPr>
                      <m:t>𝑇</m:t>
                    </m:r>
                    <m:r>
                      <a:rPr lang="fr-FR" sz="1400" b="0" i="1" smtClean="0">
                        <a:latin typeface="Cambria Math"/>
                      </a:rPr>
                      <m:t>+</m:t>
                    </m:r>
                    <m:sSub>
                      <m:sSubPr>
                        <m:ctrlPr>
                          <a:rPr lang="fr-FR" sz="1400" b="0" i="1" smtClean="0">
                            <a:latin typeface="Cambria Math"/>
                          </a:rPr>
                        </m:ctrlPr>
                      </m:sSubPr>
                      <m:e>
                        <m:r>
                          <a:rPr lang="fr-FR" sz="1400" b="0" i="1" smtClean="0">
                            <a:latin typeface="Cambria Math"/>
                            <a:ea typeface="Cambria Math"/>
                          </a:rPr>
                          <m:t>𝛼</m:t>
                        </m:r>
                      </m:e>
                      <m:sub>
                        <m:r>
                          <a:rPr lang="fr-FR" sz="1400" b="0" i="1" smtClean="0">
                            <a:latin typeface="Cambria Math"/>
                          </a:rPr>
                          <m:t>2</m:t>
                        </m:r>
                      </m:sub>
                    </m:sSub>
                    <m:r>
                      <a:rPr lang="fr-FR" sz="1400" b="0" i="1" smtClean="0">
                        <a:latin typeface="Cambria Math"/>
                      </a:rPr>
                      <m:t>𝑇</m:t>
                    </m:r>
                    <m:r>
                      <a:rPr lang="fr-FR" sz="1400" b="0" i="1" smtClean="0">
                        <a:latin typeface="Cambria Math"/>
                      </a:rPr>
                      <m:t>²+…+</m:t>
                    </m:r>
                    <m:sSub>
                      <m:sSubPr>
                        <m:ctrlPr>
                          <a:rPr lang="fr-FR" sz="1400" b="0" i="1" smtClean="0">
                            <a:latin typeface="Cambria Math"/>
                          </a:rPr>
                        </m:ctrlPr>
                      </m:sSubPr>
                      <m:e>
                        <m:r>
                          <a:rPr lang="fr-FR" sz="1400" b="0" i="1" smtClean="0">
                            <a:latin typeface="Cambria Math"/>
                            <a:ea typeface="Cambria Math"/>
                          </a:rPr>
                          <m:t>𝛼</m:t>
                        </m:r>
                      </m:e>
                      <m:sub>
                        <m:r>
                          <a:rPr lang="fr-FR" sz="1400" b="0" i="1" smtClean="0">
                            <a:latin typeface="Cambria Math"/>
                          </a:rPr>
                          <m:t>𝑛</m:t>
                        </m:r>
                      </m:sub>
                    </m:sSub>
                    <m:sSup>
                      <m:sSupPr>
                        <m:ctrlPr>
                          <a:rPr lang="fr-FR" sz="1400" b="0" i="1" smtClean="0">
                            <a:latin typeface="Cambria Math"/>
                          </a:rPr>
                        </m:ctrlPr>
                      </m:sSupPr>
                      <m:e>
                        <m:r>
                          <a:rPr lang="fr-FR" sz="1400" b="0" i="1" smtClean="0">
                            <a:latin typeface="Cambria Math"/>
                          </a:rPr>
                          <m:t>𝑇</m:t>
                        </m:r>
                      </m:e>
                      <m:sup>
                        <m:r>
                          <a:rPr lang="fr-FR" sz="1400" b="0" i="1" smtClean="0">
                            <a:latin typeface="Cambria Math"/>
                          </a:rPr>
                          <m:t>𝑛</m:t>
                        </m:r>
                      </m:sup>
                    </m:sSup>
                    <m:r>
                      <a:rPr lang="fr-FR" sz="1400" b="0" i="1" smtClean="0">
                        <a:latin typeface="Cambria Math"/>
                      </a:rPr>
                      <m:t>]</m:t>
                    </m:r>
                    <m:r>
                      <a:rPr lang="fr-FR" sz="1400" b="0" i="1" smtClean="0">
                        <a:latin typeface="Cambria Math"/>
                        <a:ea typeface="Cambria Math"/>
                      </a:rPr>
                      <m:t>≅</m:t>
                    </m:r>
                    <m:sSub>
                      <m:sSubPr>
                        <m:ctrlPr>
                          <a:rPr lang="fr-FR" sz="1400" b="0" i="1" smtClean="0">
                            <a:latin typeface="Cambria Math"/>
                            <a:ea typeface="Cambria Math"/>
                          </a:rPr>
                        </m:ctrlPr>
                      </m:sSubPr>
                      <m:e>
                        <m:r>
                          <a:rPr lang="fr-FR" sz="1400" b="0" i="1" smtClean="0">
                            <a:latin typeface="Cambria Math"/>
                            <a:ea typeface="Cambria Math"/>
                          </a:rPr>
                          <m:t>𝑅</m:t>
                        </m:r>
                      </m:e>
                      <m:sub>
                        <m:r>
                          <a:rPr lang="fr-FR" sz="1400" b="0" i="1" smtClean="0">
                            <a:latin typeface="Cambria Math"/>
                            <a:ea typeface="Cambria Math"/>
                          </a:rPr>
                          <m:t>0</m:t>
                        </m:r>
                      </m:sub>
                    </m:sSub>
                    <m:r>
                      <a:rPr lang="fr-FR" sz="1400" b="0" i="1" smtClean="0">
                        <a:latin typeface="Cambria Math"/>
                        <a:ea typeface="Cambria Math"/>
                      </a:rPr>
                      <m:t>[1+</m:t>
                    </m:r>
                    <m:sSub>
                      <m:sSubPr>
                        <m:ctrlPr>
                          <a:rPr lang="fr-FR" sz="1400" b="0" i="1" smtClean="0">
                            <a:latin typeface="Cambria Math"/>
                            <a:ea typeface="Cambria Math"/>
                          </a:rPr>
                        </m:ctrlPr>
                      </m:sSubPr>
                      <m:e>
                        <m:r>
                          <a:rPr lang="fr-FR" sz="1400" b="0" i="1" smtClean="0">
                            <a:latin typeface="Cambria Math"/>
                            <a:ea typeface="Cambria Math"/>
                          </a:rPr>
                          <m:t>𝛼</m:t>
                        </m:r>
                      </m:e>
                      <m:sub>
                        <m:r>
                          <a:rPr lang="fr-FR" sz="1400" b="0" i="1" smtClean="0">
                            <a:latin typeface="Cambria Math"/>
                            <a:ea typeface="Cambria Math"/>
                          </a:rPr>
                          <m:t>1</m:t>
                        </m:r>
                      </m:sub>
                    </m:sSub>
                    <m:r>
                      <a:rPr lang="fr-FR" sz="1400" b="0" i="1" smtClean="0">
                        <a:latin typeface="Cambria Math"/>
                        <a:ea typeface="Cambria Math"/>
                      </a:rPr>
                      <m:t>𝑇</m:t>
                    </m:r>
                    <m:r>
                      <a:rPr lang="fr-FR" sz="1400" b="0" i="1" smtClean="0">
                        <a:latin typeface="Cambria Math"/>
                        <a:ea typeface="Cambria Math"/>
                      </a:rPr>
                      <m:t>]</m:t>
                    </m:r>
                  </m:oMath>
                </a14:m>
                <a:endParaRPr lang="fr-FR" sz="1400" dirty="0"/>
              </a:p>
              <a:p>
                <a:pPr lvl="1"/>
                <a:endParaRPr lang="fr-FR" sz="1500" dirty="0" smtClean="0"/>
              </a:p>
              <a:p>
                <a:pPr lvl="1"/>
                <a:r>
                  <a:rPr lang="fr-FR" sz="1500" dirty="0" smtClean="0"/>
                  <a:t> Thermistance (Thermistor):</a:t>
                </a:r>
              </a:p>
              <a:p>
                <a:pPr lvl="2"/>
                <a:r>
                  <a:rPr lang="fr-FR" sz="1400" dirty="0" smtClean="0"/>
                  <a:t>Le matériau est un </a:t>
                </a:r>
                <a:r>
                  <a:rPr lang="fr-FR" sz="1400" dirty="0" err="1" smtClean="0"/>
                  <a:t>semiconducteur</a:t>
                </a:r>
                <a:endParaRPr lang="fr-FR" sz="1400" dirty="0" smtClean="0"/>
              </a:p>
              <a:p>
                <a:pPr lvl="3"/>
                <a:r>
                  <a:rPr lang="fr-FR" sz="1400" dirty="0" smtClean="0"/>
                  <a:t>Composite : céramique et oxyde métallique (Mn, Co, Cu ou Fe)</a:t>
                </a:r>
              </a:p>
              <a:p>
                <a:pPr lvl="3"/>
                <a:r>
                  <a:rPr lang="fr-FR" sz="1400" dirty="0" smtClean="0"/>
                  <a:t>Coefficient  de Température négatif (NTC )</a:t>
                </a:r>
              </a:p>
              <a:p>
                <a:pPr lvl="3"/>
                <a:endParaRPr lang="fr-FR" sz="1400" dirty="0" smtClean="0"/>
              </a:p>
              <a:p>
                <a:pPr marL="1371600" lvl="3" indent="0">
                  <a:buNone/>
                </a:pPr>
                <a14:m>
                  <m:oMathPara xmlns:m="http://schemas.openxmlformats.org/officeDocument/2006/math">
                    <m:oMathParaPr>
                      <m:jc m:val="centerGroup"/>
                    </m:oMathParaPr>
                    <m:oMath xmlns:m="http://schemas.openxmlformats.org/officeDocument/2006/math">
                      <m:sSub>
                        <m:sSubPr>
                          <m:ctrlPr>
                            <a:rPr lang="fr-FR" sz="1400" i="1" smtClean="0">
                              <a:latin typeface="Cambria Math"/>
                            </a:rPr>
                          </m:ctrlPr>
                        </m:sSubPr>
                        <m:e>
                          <m:r>
                            <a:rPr lang="fr-FR" sz="1400" b="0" i="1" smtClean="0">
                              <a:latin typeface="Cambria Math"/>
                            </a:rPr>
                            <m:t>𝑅</m:t>
                          </m:r>
                        </m:e>
                        <m:sub>
                          <m:r>
                            <a:rPr lang="fr-FR" sz="1400" b="0" i="1" smtClean="0">
                              <a:latin typeface="Cambria Math"/>
                            </a:rPr>
                            <m:t>𝑇</m:t>
                          </m:r>
                        </m:sub>
                      </m:sSub>
                      <m:r>
                        <a:rPr lang="fr-FR" sz="1400" b="0" i="1" smtClean="0">
                          <a:latin typeface="Cambria Math"/>
                        </a:rPr>
                        <m:t>=</m:t>
                      </m:r>
                      <m:sSub>
                        <m:sSubPr>
                          <m:ctrlPr>
                            <a:rPr lang="fr-FR" sz="1400" b="0" i="1" smtClean="0">
                              <a:latin typeface="Cambria Math"/>
                            </a:rPr>
                          </m:ctrlPr>
                        </m:sSubPr>
                        <m:e>
                          <m:r>
                            <a:rPr lang="fr-FR" sz="1400" b="0" i="1" smtClean="0">
                              <a:latin typeface="Cambria Math"/>
                            </a:rPr>
                            <m:t>𝑅</m:t>
                          </m:r>
                        </m:e>
                        <m:sub>
                          <m:r>
                            <a:rPr lang="fr-FR" sz="1400" b="0" i="1" smtClean="0">
                              <a:latin typeface="Cambria Math"/>
                            </a:rPr>
                            <m:t>0</m:t>
                          </m:r>
                        </m:sub>
                      </m:sSub>
                      <m:r>
                        <a:rPr lang="fr-FR" sz="1400" b="0" i="1" smtClean="0">
                          <a:latin typeface="Cambria Math"/>
                        </a:rPr>
                        <m:t>𝑒𝑥𝑝</m:t>
                      </m:r>
                      <m:d>
                        <m:dPr>
                          <m:begChr m:val="["/>
                          <m:endChr m:val="]"/>
                          <m:ctrlPr>
                            <a:rPr lang="fr-FR" sz="1400" b="0" i="1" smtClean="0">
                              <a:latin typeface="Cambria Math"/>
                            </a:rPr>
                          </m:ctrlPr>
                        </m:dPr>
                        <m:e>
                          <m:r>
                            <a:rPr lang="fr-FR" sz="1400" b="0" i="1" smtClean="0">
                              <a:latin typeface="Cambria Math"/>
                            </a:rPr>
                            <m:t>𝐵</m:t>
                          </m:r>
                          <m:d>
                            <m:dPr>
                              <m:ctrlPr>
                                <a:rPr lang="fr-FR" sz="1400" b="0" i="1" smtClean="0">
                                  <a:latin typeface="Cambria Math"/>
                                </a:rPr>
                              </m:ctrlPr>
                            </m:dPr>
                            <m:e>
                              <m:f>
                                <m:fPr>
                                  <m:ctrlPr>
                                    <a:rPr lang="fr-FR" sz="1400" b="0" i="1" smtClean="0">
                                      <a:latin typeface="Cambria Math"/>
                                    </a:rPr>
                                  </m:ctrlPr>
                                </m:fPr>
                                <m:num>
                                  <m:r>
                                    <a:rPr lang="fr-FR" sz="1400" b="0" i="1" smtClean="0">
                                      <a:latin typeface="Cambria Math"/>
                                    </a:rPr>
                                    <m:t>1</m:t>
                                  </m:r>
                                </m:num>
                                <m:den>
                                  <m:r>
                                    <a:rPr lang="fr-FR" sz="1400" b="0" i="1" smtClean="0">
                                      <a:latin typeface="Cambria Math"/>
                                    </a:rPr>
                                    <m:t>𝑇</m:t>
                                  </m:r>
                                </m:den>
                              </m:f>
                              <m:r>
                                <a:rPr lang="fr-FR" sz="1400" b="0" i="1" smtClean="0">
                                  <a:latin typeface="Cambria Math"/>
                                </a:rPr>
                                <m:t>−</m:t>
                              </m:r>
                              <m:f>
                                <m:fPr>
                                  <m:ctrlPr>
                                    <a:rPr lang="fr-FR" sz="1400" b="0" i="1" smtClean="0">
                                      <a:latin typeface="Cambria Math"/>
                                    </a:rPr>
                                  </m:ctrlPr>
                                </m:fPr>
                                <m:num>
                                  <m:r>
                                    <a:rPr lang="fr-FR" sz="1400" b="0" i="1" smtClean="0">
                                      <a:latin typeface="Cambria Math"/>
                                    </a:rPr>
                                    <m:t>1</m:t>
                                  </m:r>
                                </m:num>
                                <m:den>
                                  <m:sSub>
                                    <m:sSubPr>
                                      <m:ctrlPr>
                                        <a:rPr lang="fr-FR" sz="1400" b="0" i="1" smtClean="0">
                                          <a:latin typeface="Cambria Math"/>
                                        </a:rPr>
                                      </m:ctrlPr>
                                    </m:sSubPr>
                                    <m:e>
                                      <m:r>
                                        <a:rPr lang="fr-FR" sz="1400" b="0" i="1" smtClean="0">
                                          <a:latin typeface="Cambria Math"/>
                                        </a:rPr>
                                        <m:t>𝑇</m:t>
                                      </m:r>
                                    </m:e>
                                    <m:sub>
                                      <m:r>
                                        <a:rPr lang="fr-FR" sz="1400" b="0" i="1" smtClean="0">
                                          <a:latin typeface="Cambria Math"/>
                                        </a:rPr>
                                        <m:t>0</m:t>
                                      </m:r>
                                    </m:sub>
                                  </m:sSub>
                                </m:den>
                              </m:f>
                            </m:e>
                          </m:d>
                        </m:e>
                      </m:d>
                    </m:oMath>
                  </m:oMathPara>
                </a14:m>
                <a:endParaRPr lang="fr-FR" sz="1400" dirty="0" smtClean="0"/>
              </a:p>
              <a:p>
                <a:pPr lvl="3"/>
                <a:endParaRPr lang="fr-FR" sz="700" dirty="0" smtClean="0"/>
              </a:p>
              <a:p>
                <a:pPr lvl="3"/>
                <a:endParaRPr lang="fr-FR" sz="1400" dirty="0" smtClean="0"/>
              </a:p>
              <a:p>
                <a:pPr lvl="2"/>
                <a:endParaRPr lang="fr-FR" sz="1100" dirty="0" smtClean="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467544" y="1484784"/>
                <a:ext cx="6984776" cy="4968552"/>
              </a:xfrm>
              <a:blipFill rotWithShape="1">
                <a:blip r:embed="rId3"/>
                <a:stretch>
                  <a:fillRect l="-699" t="-613"/>
                </a:stretch>
              </a:blipFill>
            </p:spPr>
            <p:txBody>
              <a:bodyPr/>
              <a:lstStyle/>
              <a:p>
                <a:r>
                  <a:rPr lang="fr-FR">
                    <a:noFill/>
                  </a:rPr>
                  <a:t> </a:t>
                </a:r>
              </a:p>
            </p:txBody>
          </p:sp>
        </mc:Fallback>
      </mc:AlternateContent>
    </p:spTree>
    <p:extLst>
      <p:ext uri="{BB962C8B-B14F-4D97-AF65-F5344CB8AC3E}">
        <p14:creationId xmlns:p14="http://schemas.microsoft.com/office/powerpoint/2010/main" val="730746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Capteurs de Température Thermoélectriques</a:t>
            </a:r>
            <a:endParaRPr lang="fr-FR" sz="2800" dirty="0"/>
          </a:p>
        </p:txBody>
      </p:sp>
      <p:sp>
        <p:nvSpPr>
          <p:cNvPr id="3" name="Espace réservé du contenu 2"/>
          <p:cNvSpPr>
            <a:spLocks noGrp="1"/>
          </p:cNvSpPr>
          <p:nvPr>
            <p:ph idx="1"/>
          </p:nvPr>
        </p:nvSpPr>
        <p:spPr>
          <a:xfrm>
            <a:off x="467544" y="1484784"/>
            <a:ext cx="4896544" cy="4968552"/>
          </a:xfrm>
        </p:spPr>
        <p:txBody>
          <a:bodyPr>
            <a:normAutofit lnSpcReduction="10000"/>
          </a:bodyPr>
          <a:lstStyle/>
          <a:p>
            <a:r>
              <a:rPr lang="fr-FR" sz="1900" u="sng" dirty="0" smtClean="0"/>
              <a:t>Effet Seebeck </a:t>
            </a:r>
            <a:r>
              <a:rPr lang="fr-FR" sz="1900" dirty="0" smtClean="0"/>
              <a:t>:</a:t>
            </a:r>
          </a:p>
          <a:p>
            <a:pPr lvl="1"/>
            <a:r>
              <a:rPr lang="fr-FR" sz="1500" dirty="0"/>
              <a:t>Lorsque deux fils métalliques différents sont soudés en 1 point et qu’il existe une différence de Température entre la soudure et les  contacts ouverts, une </a:t>
            </a:r>
            <a:r>
              <a:rPr lang="fr-FR" sz="1500" dirty="0" err="1"/>
              <a:t>fem</a:t>
            </a:r>
            <a:r>
              <a:rPr lang="fr-FR" sz="1500" dirty="0"/>
              <a:t> thermique apparait, qui est donc mesurée aux bornes des deux </a:t>
            </a:r>
            <a:r>
              <a:rPr lang="fr-FR" sz="1500" dirty="0" smtClean="0"/>
              <a:t>contacts</a:t>
            </a:r>
          </a:p>
          <a:p>
            <a:r>
              <a:rPr lang="fr-FR" sz="1900" u="sng" dirty="0" smtClean="0"/>
              <a:t>Effet Peltier</a:t>
            </a:r>
            <a:r>
              <a:rPr lang="fr-FR" sz="1900" dirty="0" smtClean="0"/>
              <a:t>:</a:t>
            </a:r>
          </a:p>
          <a:p>
            <a:pPr lvl="1"/>
            <a:r>
              <a:rPr lang="fr-FR" sz="1500" dirty="0" smtClean="0"/>
              <a:t>Lorsque un courant passe à travers la jonction de deux conducteurs différents, de la chaleur peut être absorbée ou émise en fonction de la direction du courant qui circule</a:t>
            </a:r>
          </a:p>
          <a:p>
            <a:r>
              <a:rPr lang="fr-FR" sz="1900" u="sng" dirty="0" smtClean="0"/>
              <a:t>Thermocouples</a:t>
            </a:r>
          </a:p>
          <a:p>
            <a:pPr lvl="1"/>
            <a:r>
              <a:rPr lang="fr-FR" sz="1500" dirty="0" smtClean="0"/>
              <a:t>Basés sur l’effet Seebeck</a:t>
            </a:r>
          </a:p>
          <a:p>
            <a:pPr lvl="1"/>
            <a:r>
              <a:rPr lang="fr-FR" sz="1500" dirty="0" smtClean="0"/>
              <a:t>Les contacts ouverts doivent être maintenu à une température de référence (soudure froide) T</a:t>
            </a:r>
            <a:r>
              <a:rPr lang="fr-FR" sz="1500" baseline="-25000" dirty="0" smtClean="0"/>
              <a:t>REF</a:t>
            </a:r>
            <a:endParaRPr lang="fr-FR" sz="1500" dirty="0" smtClean="0"/>
          </a:p>
          <a:p>
            <a:pPr lvl="1"/>
            <a:r>
              <a:rPr lang="fr-FR" sz="1500" dirty="0" smtClean="0"/>
              <a:t>Plusieurs type de thermocouples sont utilisés, en fonctions des métaux utilisés</a:t>
            </a:r>
          </a:p>
          <a:p>
            <a:pPr lvl="2"/>
            <a:r>
              <a:rPr lang="fr-FR" sz="1400" dirty="0" smtClean="0"/>
              <a:t>Type J : Fer et </a:t>
            </a:r>
            <a:r>
              <a:rPr lang="fr-FR" sz="1400" dirty="0" err="1" smtClean="0"/>
              <a:t>Constatntan</a:t>
            </a:r>
            <a:r>
              <a:rPr lang="fr-FR" sz="1400" dirty="0" smtClean="0"/>
              <a:t> (alliage de CU/Ni; 57/43)</a:t>
            </a:r>
          </a:p>
          <a:p>
            <a:pPr lvl="1"/>
            <a:endParaRPr lang="fr-FR" sz="1500" dirty="0" smtClean="0"/>
          </a:p>
          <a:p>
            <a:pPr lvl="1"/>
            <a:endParaRPr lang="fr-FR" sz="700" dirty="0" smtClean="0"/>
          </a:p>
          <a:p>
            <a:pPr lvl="3"/>
            <a:endParaRPr lang="fr-FR" sz="1400" dirty="0" smtClean="0"/>
          </a:p>
          <a:p>
            <a:pPr lvl="2"/>
            <a:endParaRPr lang="fr-FR" sz="1100" dirty="0" smtClean="0"/>
          </a:p>
        </p:txBody>
      </p:sp>
      <p:pic>
        <p:nvPicPr>
          <p:cNvPr id="1026" name="Picture 2" descr="C:\Users\lorenz\Documents\A_Polytech\batiment intelligent\capteurs\seebeck1.jpg"/>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5940152" y="1772816"/>
            <a:ext cx="2823120" cy="11833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5251" t="31239" r="26288" b="34380"/>
          <a:stretch/>
        </p:blipFill>
        <p:spPr bwMode="auto">
          <a:xfrm>
            <a:off x="5146396" y="4941168"/>
            <a:ext cx="3938954" cy="174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lorenz\Documents\A_Polytech\batiment intelligent\capteurs\peltier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3731" y="3356992"/>
            <a:ext cx="2564284" cy="94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1564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Capteurs de Température Thermoélectriques</a:t>
            </a:r>
            <a:endParaRPr lang="fr-FR" sz="2800" dirty="0"/>
          </a:p>
        </p:txBody>
      </p:sp>
      <p:pic>
        <p:nvPicPr>
          <p:cNvPr id="8" name="Picture 2" descr="Température thermocouple versus tension"/>
          <p:cNvPicPr>
            <a:picLocks noChangeAspect="1" noChangeArrowheads="1"/>
          </p:cNvPicPr>
          <p:nvPr/>
        </p:nvPicPr>
        <p:blipFill>
          <a:blip r:embed="rId3" cstate="print"/>
          <a:srcRect/>
          <a:stretch>
            <a:fillRect/>
          </a:stretch>
        </p:blipFill>
        <p:spPr bwMode="auto">
          <a:xfrm>
            <a:off x="3707904" y="1196752"/>
            <a:ext cx="4286250" cy="3314700"/>
          </a:xfrm>
          <a:prstGeom prst="rect">
            <a:avLst/>
          </a:prstGeom>
          <a:noFill/>
        </p:spPr>
      </p:pic>
      <p:pic>
        <p:nvPicPr>
          <p:cNvPr id="9" name="Picture 3"/>
          <p:cNvPicPr>
            <a:picLocks noChangeAspect="1" noChangeArrowheads="1"/>
          </p:cNvPicPr>
          <p:nvPr/>
        </p:nvPicPr>
        <p:blipFill>
          <a:blip r:embed="rId4" cstate="print"/>
          <a:srcRect l="59745" t="36711" r="24308" b="45570"/>
          <a:stretch>
            <a:fillRect/>
          </a:stretch>
        </p:blipFill>
        <p:spPr bwMode="auto">
          <a:xfrm>
            <a:off x="827584" y="4149080"/>
            <a:ext cx="2754306" cy="2448272"/>
          </a:xfrm>
          <a:prstGeom prst="rect">
            <a:avLst/>
          </a:prstGeom>
          <a:noFill/>
          <a:ln w="9525">
            <a:noFill/>
            <a:miter lim="800000"/>
            <a:headEnd/>
            <a:tailEnd/>
          </a:ln>
        </p:spPr>
      </p:pic>
      <p:sp>
        <p:nvSpPr>
          <p:cNvPr id="10" name="ZoneTexte 9"/>
          <p:cNvSpPr txBox="1"/>
          <p:nvPr/>
        </p:nvSpPr>
        <p:spPr>
          <a:xfrm>
            <a:off x="4523935" y="5517232"/>
            <a:ext cx="2654188" cy="369332"/>
          </a:xfrm>
          <a:prstGeom prst="rect">
            <a:avLst/>
          </a:prstGeom>
          <a:noFill/>
        </p:spPr>
        <p:txBody>
          <a:bodyPr wrap="none" rtlCol="0">
            <a:spAutoFit/>
          </a:bodyPr>
          <a:lstStyle/>
          <a:p>
            <a:r>
              <a:rPr lang="fr-FR" dirty="0" smtClean="0"/>
              <a:t>Constantan: Cu/Ni (57/43)</a:t>
            </a:r>
            <a:endParaRPr lang="fr-FR" dirty="0"/>
          </a:p>
        </p:txBody>
      </p:sp>
    </p:spTree>
    <p:extLst>
      <p:ext uri="{BB962C8B-B14F-4D97-AF65-F5344CB8AC3E}">
        <p14:creationId xmlns:p14="http://schemas.microsoft.com/office/powerpoint/2010/main" val="927650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853136"/>
          </a:xfrm>
        </p:spPr>
        <p:txBody>
          <a:bodyPr>
            <a:normAutofit/>
          </a:bodyPr>
          <a:lstStyle/>
          <a:p>
            <a:r>
              <a:rPr lang="fr-FR" sz="2000" dirty="0" smtClean="0"/>
              <a:t>La relation entre la variable physique (mesurée) et le signal:</a:t>
            </a:r>
          </a:p>
          <a:p>
            <a:pPr lvl="1"/>
            <a:r>
              <a:rPr lang="fr-FR" sz="1600" dirty="0" smtClean="0"/>
              <a:t>Un capteur (ou un instrument) est calibré en appliquant un nombre d’entrées physiques connues et en enregistrant la réponse du système</a:t>
            </a:r>
          </a:p>
          <a:p>
            <a:endParaRPr lang="fr-FR" sz="2000" dirty="0"/>
          </a:p>
          <a:p>
            <a:endParaRPr lang="fr-FR" sz="2000" dirty="0"/>
          </a:p>
          <a:p>
            <a:pPr lvl="1"/>
            <a:endParaRPr lang="fr-FR" sz="1600" dirty="0" smtClean="0"/>
          </a:p>
          <a:p>
            <a:pPr lvl="1"/>
            <a:endParaRPr lang="fr-FR" sz="1600" dirty="0"/>
          </a:p>
          <a:p>
            <a:pPr lvl="1"/>
            <a:endParaRPr lang="fr-FR" sz="1600" dirty="0" smtClean="0"/>
          </a:p>
          <a:p>
            <a:pPr lvl="1"/>
            <a:endParaRPr lang="fr-FR" sz="1600" dirty="0" smtClean="0"/>
          </a:p>
          <a:p>
            <a:pPr lvl="1"/>
            <a:endParaRPr lang="fr-FR" sz="1700" dirty="0" smtClean="0"/>
          </a:p>
          <a:p>
            <a:pPr lvl="1"/>
            <a:endParaRPr lang="fr-FR" dirty="0"/>
          </a:p>
        </p:txBody>
      </p:sp>
      <p:sp>
        <p:nvSpPr>
          <p:cNvPr id="4" name="Titre 1"/>
          <p:cNvSpPr>
            <a:spLocks noGrp="1"/>
          </p:cNvSpPr>
          <p:nvPr>
            <p:ph type="title"/>
          </p:nvPr>
        </p:nvSpPr>
        <p:spPr/>
        <p:txBody>
          <a:bodyPr>
            <a:normAutofit/>
          </a:bodyPr>
          <a:lstStyle/>
          <a:p>
            <a:r>
              <a:rPr lang="fr-FR" sz="2800" dirty="0"/>
              <a:t>C</a:t>
            </a:r>
            <a:r>
              <a:rPr lang="fr-FR" sz="2800" dirty="0" smtClean="0"/>
              <a:t>alibration</a:t>
            </a:r>
            <a:endParaRPr lang="fr-FR"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852936"/>
            <a:ext cx="4032448" cy="3205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4852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Benchmark ( Thermocouples/RTD/IC)</a:t>
            </a:r>
            <a:endParaRPr lang="fr-FR"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28800"/>
            <a:ext cx="8768150" cy="27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5877272"/>
            <a:ext cx="2269467" cy="369332"/>
          </a:xfrm>
          <a:prstGeom prst="rect">
            <a:avLst/>
          </a:prstGeom>
        </p:spPr>
        <p:txBody>
          <a:bodyPr wrap="none">
            <a:spAutoFit/>
          </a:bodyPr>
          <a:lstStyle/>
          <a:p>
            <a:r>
              <a:rPr lang="fr-FR" dirty="0">
                <a:hlinkClick r:id="rId4"/>
              </a:rPr>
              <a:t>http://www.wici.com/</a:t>
            </a:r>
            <a:endParaRPr lang="fr-FR" dirty="0"/>
          </a:p>
        </p:txBody>
      </p:sp>
    </p:spTree>
    <p:extLst>
      <p:ext uri="{BB962C8B-B14F-4D97-AF65-F5344CB8AC3E}">
        <p14:creationId xmlns:p14="http://schemas.microsoft.com/office/powerpoint/2010/main" val="27500917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Capteurs </a:t>
            </a:r>
            <a:r>
              <a:rPr lang="fr-FR" sz="2800" dirty="0" smtClean="0"/>
              <a:t>piézo-électriques</a:t>
            </a:r>
            <a:endParaRPr lang="fr-FR" sz="2800" dirty="0"/>
          </a:p>
        </p:txBody>
      </p:sp>
      <p:sp>
        <p:nvSpPr>
          <p:cNvPr id="3" name="Espace réservé du contenu 2"/>
          <p:cNvSpPr>
            <a:spLocks noGrp="1"/>
          </p:cNvSpPr>
          <p:nvPr>
            <p:ph idx="1"/>
          </p:nvPr>
        </p:nvSpPr>
        <p:spPr>
          <a:xfrm>
            <a:off x="395536" y="1124744"/>
            <a:ext cx="6984776" cy="4968552"/>
          </a:xfrm>
        </p:spPr>
        <p:txBody>
          <a:bodyPr>
            <a:normAutofit/>
          </a:bodyPr>
          <a:lstStyle/>
          <a:p>
            <a:r>
              <a:rPr lang="fr-FR" sz="1900" u="sng" dirty="0" smtClean="0"/>
              <a:t>Piézoélectricité</a:t>
            </a:r>
            <a:r>
              <a:rPr lang="fr-FR" sz="1900" u="sng" dirty="0" smtClean="0"/>
              <a:t>: </a:t>
            </a:r>
            <a:r>
              <a:rPr lang="fr-FR" sz="1600" dirty="0" smtClean="0"/>
              <a:t>cet effet est l’apparition d’une polarisation électrique dans un matériau sous l’effet de déformation sous contrainte. C’est un effet réversible, </a:t>
            </a:r>
            <a:r>
              <a:rPr lang="fr-FR" sz="1600" dirty="0" err="1" smtClean="0"/>
              <a:t>ie</a:t>
            </a:r>
            <a:r>
              <a:rPr lang="fr-FR" sz="1600" dirty="0" smtClean="0"/>
              <a:t> qu’une tension appliquée peut générer une déformation du matériau. Ce type de capteur est de plus en plus utilisé comme récupérateur d’énergie.</a:t>
            </a:r>
          </a:p>
          <a:p>
            <a:pPr lvl="3"/>
            <a:endParaRPr lang="fr-FR" sz="700" dirty="0" smtClean="0"/>
          </a:p>
          <a:p>
            <a:pPr lvl="3"/>
            <a:endParaRPr lang="fr-FR" sz="1400" dirty="0" smtClean="0"/>
          </a:p>
          <a:p>
            <a:pPr lvl="2"/>
            <a:endParaRPr lang="fr-FR" sz="1100" dirty="0" smtClean="0"/>
          </a:p>
        </p:txBody>
      </p:sp>
      <p:pic>
        <p:nvPicPr>
          <p:cNvPr id="4" name="Picture 5" descr="C:\Users\lorenz\Documents\A_Polytech\batiment intelligent\capteurs\piezo3.jpeg"/>
          <p:cNvPicPr>
            <a:picLocks noChangeAspect="1" noChangeArrowheads="1"/>
          </p:cNvPicPr>
          <p:nvPr/>
        </p:nvPicPr>
        <p:blipFill>
          <a:blip r:embed="rId3" cstate="print"/>
          <a:srcRect/>
          <a:stretch>
            <a:fillRect/>
          </a:stretch>
        </p:blipFill>
        <p:spPr bwMode="auto">
          <a:xfrm>
            <a:off x="107504" y="2708920"/>
            <a:ext cx="4612536" cy="3938958"/>
          </a:xfrm>
          <a:prstGeom prst="rect">
            <a:avLst/>
          </a:prstGeom>
          <a:noFill/>
        </p:spPr>
      </p:pic>
      <p:pic>
        <p:nvPicPr>
          <p:cNvPr id="5" name="Picture 2" descr="C:\Users\lorenz\Documents\A_Polytech\batiment intelligent\capteurs\piezo6.jpg"/>
          <p:cNvPicPr>
            <a:picLocks noChangeAspect="1" noChangeArrowheads="1"/>
          </p:cNvPicPr>
          <p:nvPr/>
        </p:nvPicPr>
        <p:blipFill>
          <a:blip r:embed="rId4" cstate="print"/>
          <a:srcRect/>
          <a:stretch>
            <a:fillRect/>
          </a:stretch>
        </p:blipFill>
        <p:spPr bwMode="auto">
          <a:xfrm>
            <a:off x="5796136" y="4918761"/>
            <a:ext cx="2281436" cy="1711078"/>
          </a:xfrm>
          <a:prstGeom prst="rect">
            <a:avLst/>
          </a:prstGeom>
          <a:noFill/>
        </p:spPr>
      </p:pic>
      <p:pic>
        <p:nvPicPr>
          <p:cNvPr id="6" name="Picture 4" descr="C:\Users\lorenz\Documents\A_Polytech\batiment intelligent\capteurs\piezo2.jpeg"/>
          <p:cNvPicPr>
            <a:picLocks noChangeAspect="1" noChangeArrowheads="1"/>
          </p:cNvPicPr>
          <p:nvPr/>
        </p:nvPicPr>
        <p:blipFill>
          <a:blip r:embed="rId5" cstate="print"/>
          <a:srcRect/>
          <a:stretch>
            <a:fillRect/>
          </a:stretch>
        </p:blipFill>
        <p:spPr bwMode="auto">
          <a:xfrm>
            <a:off x="5796136" y="2420888"/>
            <a:ext cx="2552290" cy="1644810"/>
          </a:xfrm>
          <a:prstGeom prst="rect">
            <a:avLst/>
          </a:prstGeom>
          <a:noFill/>
        </p:spPr>
      </p:pic>
    </p:spTree>
    <p:extLst>
      <p:ext uri="{BB962C8B-B14F-4D97-AF65-F5344CB8AC3E}">
        <p14:creationId xmlns:p14="http://schemas.microsoft.com/office/powerpoint/2010/main" val="22788089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Espace réservé du numéro de diapositive 5"/>
          <p:cNvSpPr>
            <a:spLocks noGrp="1"/>
          </p:cNvSpPr>
          <p:nvPr>
            <p:ph type="sldNum" sz="quarter" idx="12"/>
          </p:nvPr>
        </p:nvSpPr>
        <p:spPr>
          <a:noFill/>
        </p:spPr>
        <p:txBody>
          <a:bodyPr/>
          <a:lstStyle/>
          <a:p>
            <a:fld id="{E4111636-C514-4B43-8DD2-9C808C0A647D}" type="slidenum">
              <a:rPr lang="fr-FR" altLang="en-US" smtClean="0"/>
              <a:pPr/>
              <a:t>52</a:t>
            </a:fld>
            <a:endParaRPr lang="fr-FR" altLang="en-US" smtClean="0"/>
          </a:p>
        </p:txBody>
      </p:sp>
      <p:grpSp>
        <p:nvGrpSpPr>
          <p:cNvPr id="2" name="Group 33"/>
          <p:cNvGrpSpPr>
            <a:grpSpLocks/>
          </p:cNvGrpSpPr>
          <p:nvPr/>
        </p:nvGrpSpPr>
        <p:grpSpPr bwMode="auto">
          <a:xfrm>
            <a:off x="971550" y="1322388"/>
            <a:ext cx="7848600" cy="5491162"/>
            <a:chOff x="612" y="833"/>
            <a:chExt cx="4944" cy="3459"/>
          </a:xfrm>
        </p:grpSpPr>
        <p:pic>
          <p:nvPicPr>
            <p:cNvPr id="204808" name="Picture 31"/>
            <p:cNvPicPr>
              <a:picLocks noChangeAspect="1" noChangeArrowheads="1"/>
            </p:cNvPicPr>
            <p:nvPr/>
          </p:nvPicPr>
          <p:blipFill>
            <a:blip r:embed="rId3" cstate="print"/>
            <a:srcRect/>
            <a:stretch>
              <a:fillRect/>
            </a:stretch>
          </p:blipFill>
          <p:spPr bwMode="auto">
            <a:xfrm>
              <a:off x="612" y="833"/>
              <a:ext cx="4944" cy="3459"/>
            </a:xfrm>
            <a:prstGeom prst="rect">
              <a:avLst/>
            </a:prstGeom>
            <a:noFill/>
            <a:ln w="9525">
              <a:noFill/>
              <a:miter lim="800000"/>
              <a:headEnd/>
              <a:tailEnd/>
            </a:ln>
          </p:spPr>
        </p:pic>
        <p:sp>
          <p:nvSpPr>
            <p:cNvPr id="204809" name="Text Box 32"/>
            <p:cNvSpPr txBox="1">
              <a:spLocks noChangeArrowheads="1"/>
            </p:cNvSpPr>
            <p:nvPr/>
          </p:nvSpPr>
          <p:spPr bwMode="auto">
            <a:xfrm>
              <a:off x="3049" y="3956"/>
              <a:ext cx="1140" cy="212"/>
            </a:xfrm>
            <a:prstGeom prst="rect">
              <a:avLst/>
            </a:prstGeom>
            <a:noFill/>
            <a:ln w="9525">
              <a:noFill/>
              <a:miter lim="800000"/>
              <a:headEnd/>
              <a:tailEnd/>
            </a:ln>
          </p:spPr>
          <p:txBody>
            <a:bodyPr wrap="none">
              <a:spAutoFit/>
            </a:bodyPr>
            <a:lstStyle/>
            <a:p>
              <a:r>
                <a:rPr lang="fr-FR" sz="1600" i="1"/>
                <a:t>(d’après Neamen)</a:t>
              </a:r>
            </a:p>
          </p:txBody>
        </p:sp>
      </p:grpSp>
      <p:sp>
        <p:nvSpPr>
          <p:cNvPr id="204804" name="Rectangle 2"/>
          <p:cNvSpPr>
            <a:spLocks noGrp="1" noChangeArrowheads="1"/>
          </p:cNvSpPr>
          <p:nvPr>
            <p:ph type="title"/>
          </p:nvPr>
        </p:nvSpPr>
        <p:spPr/>
        <p:txBody>
          <a:bodyPr/>
          <a:lstStyle/>
          <a:p>
            <a:pPr eaLnBrk="1" hangingPunct="1"/>
            <a:r>
              <a:rPr lang="fr-FR" dirty="0" smtClean="0"/>
              <a:t>Effet Hall</a:t>
            </a:r>
            <a:br>
              <a:rPr lang="fr-FR" dirty="0" smtClean="0"/>
            </a:br>
            <a:r>
              <a:rPr lang="fr-FR" sz="2000" dirty="0" smtClean="0"/>
              <a:t>influence du champ magnétique sur le transport électronique</a:t>
            </a:r>
          </a:p>
        </p:txBody>
      </p:sp>
      <p:sp>
        <p:nvSpPr>
          <p:cNvPr id="204805" name="Rectangle 3"/>
          <p:cNvSpPr>
            <a:spLocks noGrp="1" noChangeArrowheads="1"/>
          </p:cNvSpPr>
          <p:nvPr>
            <p:ph type="body" idx="1"/>
          </p:nvPr>
        </p:nvSpPr>
        <p:spPr/>
        <p:txBody>
          <a:bodyPr/>
          <a:lstStyle/>
          <a:p>
            <a:pPr eaLnBrk="1" hangingPunct="1"/>
            <a:r>
              <a:rPr lang="fr-FR" smtClean="0"/>
              <a:t>Géométrie de Hall</a:t>
            </a:r>
          </a:p>
        </p:txBody>
      </p:sp>
      <p:sp>
        <p:nvSpPr>
          <p:cNvPr id="204806" name="Line 34"/>
          <p:cNvSpPr>
            <a:spLocks noChangeShapeType="1"/>
          </p:cNvSpPr>
          <p:nvPr/>
        </p:nvSpPr>
        <p:spPr bwMode="auto">
          <a:xfrm>
            <a:off x="5435600" y="2276475"/>
            <a:ext cx="1800225" cy="0"/>
          </a:xfrm>
          <a:prstGeom prst="line">
            <a:avLst/>
          </a:prstGeom>
          <a:noFill/>
          <a:ln w="28575">
            <a:solidFill>
              <a:srgbClr val="FF0000"/>
            </a:solidFill>
            <a:round/>
            <a:headEnd/>
            <a:tailEnd type="triangle" w="med" len="med"/>
          </a:ln>
        </p:spPr>
        <p:txBody>
          <a:bodyPr/>
          <a:lstStyle/>
          <a:p>
            <a:endParaRPr lang="fr-FR"/>
          </a:p>
        </p:txBody>
      </p:sp>
      <p:sp>
        <p:nvSpPr>
          <p:cNvPr id="204807" name="Text Box 35"/>
          <p:cNvSpPr txBox="1">
            <a:spLocks noChangeArrowheads="1"/>
          </p:cNvSpPr>
          <p:nvPr/>
        </p:nvSpPr>
        <p:spPr bwMode="auto">
          <a:xfrm>
            <a:off x="6103938" y="1909763"/>
            <a:ext cx="420687" cy="366712"/>
          </a:xfrm>
          <a:prstGeom prst="rect">
            <a:avLst/>
          </a:prstGeom>
          <a:noFill/>
          <a:ln w="9525">
            <a:noFill/>
            <a:miter lim="800000"/>
            <a:headEnd/>
            <a:tailEnd/>
          </a:ln>
        </p:spPr>
        <p:txBody>
          <a:bodyPr wrap="none">
            <a:spAutoFit/>
          </a:bodyPr>
          <a:lstStyle/>
          <a:p>
            <a:r>
              <a:rPr lang="fr-FR" b="1" i="1">
                <a:solidFill>
                  <a:srgbClr val="FF0000"/>
                </a:solidFill>
              </a:rPr>
              <a:t>E</a:t>
            </a:r>
            <a:r>
              <a:rPr lang="fr-FR" b="1" i="1" baseline="-25000">
                <a:solidFill>
                  <a:srgbClr val="FF0000"/>
                </a:solidFill>
              </a:rPr>
              <a:t>x</a:t>
            </a:r>
            <a:endParaRPr lang="fr-FR" b="1" i="1">
              <a:solidFill>
                <a:srgbClr val="FF0000"/>
              </a:solidFill>
            </a:endParaRPr>
          </a:p>
        </p:txBody>
      </p:sp>
    </p:spTree>
    <p:extLst>
      <p:ext uri="{BB962C8B-B14F-4D97-AF65-F5344CB8AC3E}">
        <p14:creationId xmlns:p14="http://schemas.microsoft.com/office/powerpoint/2010/main" val="1179981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420888"/>
            <a:ext cx="4657725"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564904"/>
            <a:ext cx="2592288" cy="33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Grp="1" noChangeArrowheads="1"/>
          </p:cNvSpPr>
          <p:nvPr>
            <p:ph type="title"/>
          </p:nvPr>
        </p:nvSpPr>
        <p:spPr/>
        <p:txBody>
          <a:bodyPr/>
          <a:lstStyle/>
          <a:p>
            <a:pPr eaLnBrk="1" hangingPunct="1"/>
            <a:r>
              <a:rPr lang="fr-FR" dirty="0" smtClean="0"/>
              <a:t>Effet Hall</a:t>
            </a:r>
            <a:br>
              <a:rPr lang="fr-FR" dirty="0" smtClean="0"/>
            </a:br>
            <a:r>
              <a:rPr lang="fr-FR" sz="2000" dirty="0" smtClean="0"/>
              <a:t>influence du champ magnétique sur le transport électronique</a:t>
            </a:r>
          </a:p>
        </p:txBody>
      </p:sp>
      <p:sp>
        <p:nvSpPr>
          <p:cNvPr id="4" name="ZoneTexte 3"/>
          <p:cNvSpPr txBox="1"/>
          <p:nvPr/>
        </p:nvSpPr>
        <p:spPr>
          <a:xfrm>
            <a:off x="2177716" y="4266395"/>
            <a:ext cx="754630" cy="276999"/>
          </a:xfrm>
          <a:prstGeom prst="rect">
            <a:avLst/>
          </a:prstGeom>
          <a:noFill/>
        </p:spPr>
        <p:txBody>
          <a:bodyPr wrap="none" rtlCol="0">
            <a:spAutoFit/>
          </a:bodyPr>
          <a:lstStyle/>
          <a:p>
            <a:r>
              <a:rPr lang="fr-FR" sz="1200" dirty="0" smtClean="0"/>
              <a:t>(soufflet)</a:t>
            </a:r>
            <a:endParaRPr lang="fr-FR" sz="1200" dirty="0"/>
          </a:p>
        </p:txBody>
      </p:sp>
    </p:spTree>
    <p:extLst>
      <p:ext uri="{BB962C8B-B14F-4D97-AF65-F5344CB8AC3E}">
        <p14:creationId xmlns:p14="http://schemas.microsoft.com/office/powerpoint/2010/main" val="3864268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853136"/>
          </a:xfrm>
        </p:spPr>
        <p:txBody>
          <a:bodyPr>
            <a:normAutofit/>
          </a:bodyPr>
          <a:lstStyle/>
          <a:p>
            <a:r>
              <a:rPr lang="fr-FR" sz="2000" dirty="0" smtClean="0"/>
              <a:t>Entrée interférente (Y):</a:t>
            </a:r>
          </a:p>
          <a:p>
            <a:pPr lvl="1"/>
            <a:r>
              <a:rPr lang="fr-FR" sz="1600" dirty="0" smtClean="0"/>
              <a:t>Entrée (signal) qui modifie le mesurande en se superposant au signal à mesurer.</a:t>
            </a:r>
          </a:p>
          <a:p>
            <a:pPr lvl="2"/>
            <a:r>
              <a:rPr lang="fr-FR" sz="1600" dirty="0" smtClean="0"/>
              <a:t>En supposant une superposition linéaire:</a:t>
            </a:r>
          </a:p>
          <a:p>
            <a:pPr lvl="2"/>
            <a:endParaRPr lang="fr-FR" sz="1200" dirty="0"/>
          </a:p>
          <a:p>
            <a:pPr marL="914400" lvl="2" indent="0" algn="ctr">
              <a:buNone/>
            </a:pPr>
            <a:r>
              <a:rPr lang="fr-FR" sz="1600" dirty="0" smtClean="0"/>
              <a:t>S(</a:t>
            </a:r>
            <a:r>
              <a:rPr lang="fr-FR" sz="1600" dirty="0" err="1" smtClean="0"/>
              <a:t>aX+bY</a:t>
            </a:r>
            <a:r>
              <a:rPr lang="fr-FR" sz="1600" dirty="0" smtClean="0"/>
              <a:t>)=</a:t>
            </a:r>
            <a:r>
              <a:rPr lang="fr-FR" sz="1600" dirty="0" err="1" smtClean="0"/>
              <a:t>aS</a:t>
            </a:r>
            <a:r>
              <a:rPr lang="fr-FR" sz="1600" dirty="0" smtClean="0"/>
              <a:t>(X) + </a:t>
            </a:r>
            <a:r>
              <a:rPr lang="fr-FR" sz="1600" dirty="0" err="1" smtClean="0"/>
              <a:t>bS</a:t>
            </a:r>
            <a:r>
              <a:rPr lang="fr-FR" sz="1600" dirty="0" smtClean="0"/>
              <a:t>(Y)</a:t>
            </a:r>
            <a:endParaRPr lang="fr-FR" sz="1600" dirty="0"/>
          </a:p>
          <a:p>
            <a:endParaRPr lang="fr-FR" sz="2000" dirty="0" smtClean="0"/>
          </a:p>
          <a:p>
            <a:endParaRPr lang="fr-FR" sz="2000" dirty="0"/>
          </a:p>
          <a:p>
            <a:endParaRPr lang="fr-FR" sz="2000" dirty="0" smtClean="0"/>
          </a:p>
          <a:p>
            <a:endParaRPr lang="fr-FR" sz="2000" dirty="0" smtClean="0"/>
          </a:p>
          <a:p>
            <a:r>
              <a:rPr lang="fr-FR" sz="2000" dirty="0" smtClean="0"/>
              <a:t>Entrée perturbatrice (Z):</a:t>
            </a:r>
          </a:p>
          <a:p>
            <a:pPr lvl="1"/>
            <a:r>
              <a:rPr lang="fr-FR" sz="1600" dirty="0" smtClean="0"/>
              <a:t>Entrée qui perturbe le comportement (physique)</a:t>
            </a:r>
          </a:p>
          <a:p>
            <a:pPr marL="457200" lvl="1" indent="0">
              <a:buNone/>
            </a:pPr>
            <a:r>
              <a:rPr lang="fr-FR" sz="1600" dirty="0" smtClean="0"/>
              <a:t> du capteur dans sa courbe de calibration (par </a:t>
            </a:r>
          </a:p>
          <a:p>
            <a:pPr marL="457200" lvl="1" indent="0">
              <a:buNone/>
            </a:pPr>
            <a:r>
              <a:rPr lang="fr-FR" sz="1600" dirty="0"/>
              <a:t> </a:t>
            </a:r>
            <a:r>
              <a:rPr lang="fr-FR" sz="1600" dirty="0" smtClean="0"/>
              <a:t> exemple la température)</a:t>
            </a:r>
            <a:endParaRPr lang="fr-FR" sz="1600" dirty="0"/>
          </a:p>
          <a:p>
            <a:endParaRPr lang="fr-FR" sz="2000" dirty="0"/>
          </a:p>
          <a:p>
            <a:pPr lvl="1"/>
            <a:endParaRPr lang="fr-FR" sz="1600" dirty="0" smtClean="0"/>
          </a:p>
          <a:p>
            <a:pPr lvl="1"/>
            <a:endParaRPr lang="fr-FR" sz="1600" dirty="0"/>
          </a:p>
          <a:p>
            <a:pPr lvl="1"/>
            <a:endParaRPr lang="fr-FR" sz="1600" dirty="0" smtClean="0"/>
          </a:p>
          <a:p>
            <a:pPr lvl="1"/>
            <a:endParaRPr lang="fr-FR" sz="1600" dirty="0" smtClean="0"/>
          </a:p>
          <a:p>
            <a:pPr lvl="1"/>
            <a:endParaRPr lang="fr-FR" sz="1700" dirty="0" smtClean="0"/>
          </a:p>
          <a:p>
            <a:pPr lvl="1"/>
            <a:endParaRPr lang="fr-FR" dirty="0"/>
          </a:p>
        </p:txBody>
      </p:sp>
      <p:sp>
        <p:nvSpPr>
          <p:cNvPr id="4" name="Titre 1"/>
          <p:cNvSpPr>
            <a:spLocks noGrp="1"/>
          </p:cNvSpPr>
          <p:nvPr>
            <p:ph type="title"/>
          </p:nvPr>
        </p:nvSpPr>
        <p:spPr/>
        <p:txBody>
          <a:bodyPr>
            <a:normAutofit/>
          </a:bodyPr>
          <a:lstStyle/>
          <a:p>
            <a:r>
              <a:rPr lang="fr-FR" sz="2800" dirty="0" smtClean="0"/>
              <a:t>Entrées Additionnelles</a:t>
            </a:r>
            <a:endParaRPr lang="fr-FR"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068960"/>
            <a:ext cx="4608512" cy="140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473116"/>
            <a:ext cx="2448272" cy="217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493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853136"/>
          </a:xfrm>
        </p:spPr>
        <p:txBody>
          <a:bodyPr>
            <a:normAutofit fontScale="92500" lnSpcReduction="10000"/>
          </a:bodyPr>
          <a:lstStyle/>
          <a:p>
            <a:r>
              <a:rPr lang="fr-FR" sz="2000" dirty="0" smtClean="0"/>
              <a:t>Caractéristiques statiques</a:t>
            </a:r>
          </a:p>
          <a:p>
            <a:pPr lvl="1"/>
            <a:r>
              <a:rPr lang="fr-FR" sz="1600" dirty="0" smtClean="0"/>
              <a:t>Les propriétés du système après que  tous les effets transitoires aient atteint leurs états finaux (régime permanent ou </a:t>
            </a:r>
            <a:r>
              <a:rPr lang="fr-FR" sz="1600" dirty="0" err="1" smtClean="0"/>
              <a:t>steady</a:t>
            </a:r>
            <a:r>
              <a:rPr lang="fr-FR" sz="1600" dirty="0" smtClean="0"/>
              <a:t> state)</a:t>
            </a:r>
          </a:p>
          <a:p>
            <a:pPr lvl="2"/>
            <a:r>
              <a:rPr lang="fr-FR" sz="1600" b="1" dirty="0" smtClean="0"/>
              <a:t>Justesse (</a:t>
            </a:r>
            <a:r>
              <a:rPr lang="fr-FR" sz="1600" b="1" dirty="0" err="1" smtClean="0"/>
              <a:t>Accuracy</a:t>
            </a:r>
            <a:r>
              <a:rPr lang="fr-FR" sz="1600" b="1" dirty="0" smtClean="0"/>
              <a:t>)</a:t>
            </a:r>
          </a:p>
          <a:p>
            <a:pPr lvl="2"/>
            <a:r>
              <a:rPr lang="fr-FR" sz="1600" b="1" dirty="0" smtClean="0"/>
              <a:t>Résolution (discrimination)</a:t>
            </a:r>
          </a:p>
          <a:p>
            <a:pPr lvl="2"/>
            <a:r>
              <a:rPr lang="fr-FR" sz="1600" b="1" dirty="0" smtClean="0"/>
              <a:t>Précision</a:t>
            </a:r>
          </a:p>
          <a:p>
            <a:pPr lvl="2"/>
            <a:r>
              <a:rPr lang="fr-FR" sz="1600" dirty="0" smtClean="0"/>
              <a:t>Erreurs</a:t>
            </a:r>
          </a:p>
          <a:p>
            <a:pPr lvl="2"/>
            <a:r>
              <a:rPr lang="fr-FR" sz="1600" dirty="0" smtClean="0"/>
              <a:t>Dérive (drift)</a:t>
            </a:r>
          </a:p>
          <a:p>
            <a:pPr lvl="2"/>
            <a:r>
              <a:rPr lang="fr-FR" sz="1600" dirty="0" smtClean="0"/>
              <a:t>Sensibilité (</a:t>
            </a:r>
            <a:r>
              <a:rPr lang="fr-FR" sz="1600" dirty="0" err="1" smtClean="0"/>
              <a:t>sensibility</a:t>
            </a:r>
            <a:r>
              <a:rPr lang="fr-FR" sz="1600" dirty="0" smtClean="0"/>
              <a:t>)</a:t>
            </a:r>
          </a:p>
          <a:p>
            <a:pPr lvl="2"/>
            <a:r>
              <a:rPr lang="fr-FR" sz="1600" dirty="0" smtClean="0"/>
              <a:t>Linéarité (</a:t>
            </a:r>
            <a:r>
              <a:rPr lang="fr-FR" sz="1600" dirty="0" err="1" smtClean="0"/>
              <a:t>Linearity</a:t>
            </a:r>
            <a:r>
              <a:rPr lang="fr-FR" sz="1600" dirty="0" smtClean="0"/>
              <a:t>)</a:t>
            </a:r>
          </a:p>
          <a:p>
            <a:pPr lvl="2"/>
            <a:r>
              <a:rPr lang="fr-FR" sz="1600" dirty="0" smtClean="0"/>
              <a:t>Hystérésis </a:t>
            </a:r>
          </a:p>
          <a:p>
            <a:pPr lvl="2"/>
            <a:endParaRPr lang="fr-FR" sz="1200" dirty="0"/>
          </a:p>
          <a:p>
            <a:endParaRPr lang="fr-FR" sz="2000" dirty="0" smtClean="0"/>
          </a:p>
          <a:p>
            <a:r>
              <a:rPr lang="fr-FR" sz="2000" dirty="0" smtClean="0"/>
              <a:t>Caractéristiques dynamiques</a:t>
            </a:r>
          </a:p>
          <a:p>
            <a:pPr lvl="1"/>
            <a:r>
              <a:rPr lang="fr-FR" sz="1600" dirty="0" smtClean="0"/>
              <a:t>Les propriétés </a:t>
            </a:r>
            <a:r>
              <a:rPr lang="fr-FR" sz="1600" dirty="0"/>
              <a:t> </a:t>
            </a:r>
            <a:r>
              <a:rPr lang="fr-FR" sz="1600" dirty="0" smtClean="0"/>
              <a:t>d’une réponse transitoire du système à une entrée</a:t>
            </a:r>
          </a:p>
          <a:p>
            <a:pPr lvl="2"/>
            <a:r>
              <a:rPr lang="fr-FR" sz="1600" dirty="0" smtClean="0"/>
              <a:t>Systèmes ordre 0</a:t>
            </a:r>
          </a:p>
          <a:p>
            <a:pPr lvl="2"/>
            <a:r>
              <a:rPr lang="fr-FR" sz="1600" dirty="0" smtClean="0"/>
              <a:t>Systèmes ordre 1</a:t>
            </a:r>
          </a:p>
          <a:p>
            <a:pPr lvl="2"/>
            <a:r>
              <a:rPr lang="fr-FR" sz="1600" dirty="0" smtClean="0"/>
              <a:t>Systèmes ordre 2</a:t>
            </a:r>
            <a:endParaRPr lang="fr-FR" sz="1600" dirty="0"/>
          </a:p>
          <a:p>
            <a:endParaRPr lang="fr-FR" sz="2000" dirty="0"/>
          </a:p>
          <a:p>
            <a:pPr lvl="1"/>
            <a:endParaRPr lang="fr-FR" sz="1600" dirty="0" smtClean="0"/>
          </a:p>
          <a:p>
            <a:pPr lvl="1"/>
            <a:endParaRPr lang="fr-FR" sz="1600" dirty="0"/>
          </a:p>
          <a:p>
            <a:pPr lvl="1"/>
            <a:endParaRPr lang="fr-FR" sz="1600" dirty="0" smtClean="0"/>
          </a:p>
          <a:p>
            <a:pPr lvl="1"/>
            <a:endParaRPr lang="fr-FR" sz="1600" dirty="0" smtClean="0"/>
          </a:p>
          <a:p>
            <a:pPr lvl="1"/>
            <a:endParaRPr lang="fr-FR" sz="1700" dirty="0" smtClean="0"/>
          </a:p>
          <a:p>
            <a:pPr lvl="1"/>
            <a:endParaRPr lang="fr-FR" dirty="0"/>
          </a:p>
        </p:txBody>
      </p:sp>
      <p:sp>
        <p:nvSpPr>
          <p:cNvPr id="4" name="Titre 1"/>
          <p:cNvSpPr>
            <a:spLocks noGrp="1"/>
          </p:cNvSpPr>
          <p:nvPr>
            <p:ph type="title"/>
          </p:nvPr>
        </p:nvSpPr>
        <p:spPr/>
        <p:txBody>
          <a:bodyPr>
            <a:normAutofit/>
          </a:bodyPr>
          <a:lstStyle/>
          <a:p>
            <a:r>
              <a:rPr lang="fr-FR" sz="2800" dirty="0" smtClean="0"/>
              <a:t>Caractéristiques des capteurs</a:t>
            </a:r>
            <a:endParaRPr lang="fr-FR" sz="2800" dirty="0"/>
          </a:p>
        </p:txBody>
      </p:sp>
    </p:spTree>
    <p:extLst>
      <p:ext uri="{BB962C8B-B14F-4D97-AF65-F5344CB8AC3E}">
        <p14:creationId xmlns:p14="http://schemas.microsoft.com/office/powerpoint/2010/main" val="127291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853136"/>
          </a:xfrm>
        </p:spPr>
        <p:txBody>
          <a:bodyPr>
            <a:normAutofit lnSpcReduction="10000"/>
          </a:bodyPr>
          <a:lstStyle/>
          <a:p>
            <a:r>
              <a:rPr lang="fr-FR" sz="2000" dirty="0" smtClean="0"/>
              <a:t>Justesse</a:t>
            </a:r>
          </a:p>
          <a:p>
            <a:pPr lvl="1"/>
            <a:r>
              <a:rPr lang="fr-FR" sz="1600" dirty="0" smtClean="0"/>
              <a:t>La justesse est la capacité pour un instrument de mesure  de donner   LE RESULTAT proche de la  VRAIE VALEUR de la quantité mesurée. </a:t>
            </a:r>
          </a:p>
          <a:p>
            <a:pPr lvl="2"/>
            <a:r>
              <a:rPr lang="fr-FR" sz="1600" dirty="0" smtClean="0"/>
              <a:t>Justesse est reliée à l’ensemble des instruments</a:t>
            </a:r>
          </a:p>
          <a:p>
            <a:pPr lvl="2"/>
            <a:r>
              <a:rPr lang="fr-FR" sz="1600" dirty="0" smtClean="0"/>
              <a:t>La Justesse (ou non) est mesurée par les erreurs absolues et relatives.</a:t>
            </a:r>
          </a:p>
          <a:p>
            <a:pPr lvl="2"/>
            <a:endParaRPr lang="fr-FR" sz="1600" dirty="0"/>
          </a:p>
          <a:p>
            <a:pPr marL="2743200" lvl="6" indent="0">
              <a:buNone/>
            </a:pPr>
            <a:r>
              <a:rPr lang="fr-FR" sz="1200" dirty="0" smtClean="0"/>
              <a:t>ERREUR ABSOLUE = Résultat (Mesure) – Vraie Valeur</a:t>
            </a:r>
          </a:p>
          <a:p>
            <a:pPr marL="2743200" lvl="6" indent="0">
              <a:buNone/>
            </a:pPr>
            <a:endParaRPr lang="fr-FR" sz="1200" dirty="0" smtClean="0"/>
          </a:p>
          <a:p>
            <a:pPr marL="2743200" lvl="6" indent="0">
              <a:buNone/>
            </a:pPr>
            <a:endParaRPr lang="fr-FR" sz="1200" dirty="0" smtClean="0"/>
          </a:p>
          <a:p>
            <a:pPr marL="2743200" lvl="6" indent="0">
              <a:buNone/>
            </a:pPr>
            <a:r>
              <a:rPr lang="fr-FR" sz="1200" dirty="0" smtClean="0"/>
              <a:t>ERREUR RELATIVE </a:t>
            </a:r>
            <a:r>
              <a:rPr lang="fr-FR" sz="1200" dirty="0"/>
              <a:t>= ERREUR ABSOLUE </a:t>
            </a:r>
            <a:r>
              <a:rPr lang="fr-FR" sz="1200" dirty="0" smtClean="0"/>
              <a:t>/vraie Valeur</a:t>
            </a:r>
          </a:p>
          <a:p>
            <a:pPr lvl="2"/>
            <a:endParaRPr lang="fr-FR" sz="1600" dirty="0" smtClean="0"/>
          </a:p>
          <a:p>
            <a:pPr lvl="2"/>
            <a:endParaRPr lang="fr-FR" sz="1600" dirty="0"/>
          </a:p>
          <a:p>
            <a:pPr lvl="2"/>
            <a:r>
              <a:rPr lang="fr-FR" sz="1600" dirty="0" smtClean="0"/>
              <a:t>D’autres erreurs dans la suite</a:t>
            </a:r>
          </a:p>
          <a:p>
            <a:pPr lvl="2"/>
            <a:endParaRPr lang="fr-FR" sz="1200" dirty="0" smtClean="0"/>
          </a:p>
          <a:p>
            <a:pPr marL="914400" lvl="2" indent="0">
              <a:buNone/>
            </a:pPr>
            <a:r>
              <a:rPr lang="fr-FR" sz="1200" dirty="0" smtClean="0"/>
              <a:t>		</a:t>
            </a:r>
            <a:endParaRPr lang="fr-FR" sz="2000" dirty="0" smtClean="0"/>
          </a:p>
          <a:p>
            <a:r>
              <a:rPr lang="fr-FR" sz="2000" dirty="0" smtClean="0"/>
              <a:t>Résolution (Discrimination)</a:t>
            </a:r>
          </a:p>
          <a:p>
            <a:pPr lvl="1"/>
            <a:r>
              <a:rPr lang="fr-FR" sz="1600" dirty="0" smtClean="0"/>
              <a:t>C’est le changement minimum de l’entrée nécessaire pour produire un changement détectable en sortie. Lorsque l’incrément démarre à zéro, il est appelé </a:t>
            </a:r>
            <a:r>
              <a:rPr lang="fr-FR" sz="1600" b="1" dirty="0" smtClean="0"/>
              <a:t>le seuil</a:t>
            </a:r>
          </a:p>
          <a:p>
            <a:endParaRPr lang="fr-FR" sz="2000" dirty="0"/>
          </a:p>
          <a:p>
            <a:pPr lvl="1"/>
            <a:endParaRPr lang="fr-FR" sz="1600" dirty="0" smtClean="0"/>
          </a:p>
          <a:p>
            <a:pPr lvl="1"/>
            <a:endParaRPr lang="fr-FR" sz="1600" dirty="0"/>
          </a:p>
          <a:p>
            <a:pPr lvl="1"/>
            <a:endParaRPr lang="fr-FR" sz="1600" dirty="0" smtClean="0"/>
          </a:p>
          <a:p>
            <a:pPr lvl="1"/>
            <a:endParaRPr lang="fr-FR" sz="1600" dirty="0" smtClean="0"/>
          </a:p>
          <a:p>
            <a:pPr lvl="1"/>
            <a:endParaRPr lang="fr-FR" sz="1700" dirty="0" smtClean="0"/>
          </a:p>
          <a:p>
            <a:pPr lvl="1"/>
            <a:endParaRPr lang="fr-FR" dirty="0"/>
          </a:p>
        </p:txBody>
      </p:sp>
      <p:sp>
        <p:nvSpPr>
          <p:cNvPr id="4" name="Titre 1"/>
          <p:cNvSpPr>
            <a:spLocks noGrp="1"/>
          </p:cNvSpPr>
          <p:nvPr>
            <p:ph type="title"/>
          </p:nvPr>
        </p:nvSpPr>
        <p:spPr/>
        <p:txBody>
          <a:bodyPr>
            <a:normAutofit/>
          </a:bodyPr>
          <a:lstStyle/>
          <a:p>
            <a:r>
              <a:rPr lang="fr-FR" sz="2800" dirty="0" smtClean="0"/>
              <a:t>Justesse &amp; résolution</a:t>
            </a:r>
            <a:endParaRPr lang="fr-FR" sz="2800" dirty="0"/>
          </a:p>
        </p:txBody>
      </p:sp>
    </p:spTree>
    <p:extLst>
      <p:ext uri="{BB962C8B-B14F-4D97-AF65-F5344CB8AC3E}">
        <p14:creationId xmlns:p14="http://schemas.microsoft.com/office/powerpoint/2010/main" val="3614661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853136"/>
          </a:xfrm>
        </p:spPr>
        <p:txBody>
          <a:bodyPr>
            <a:normAutofit fontScale="92500"/>
          </a:bodyPr>
          <a:lstStyle/>
          <a:p>
            <a:r>
              <a:rPr lang="fr-FR" sz="2000" dirty="0" smtClean="0"/>
              <a:t>Reproductibilité / Fidélité</a:t>
            </a:r>
          </a:p>
          <a:p>
            <a:pPr lvl="1"/>
            <a:r>
              <a:rPr lang="fr-FR" sz="1600" dirty="0" smtClean="0"/>
              <a:t>Capacité d’un instrument de mesure à donner LA MÊME LECTURE lorsque l’on mesure de façon répétée la MÊME QUANTITE sous les mêmes conditions</a:t>
            </a:r>
          </a:p>
          <a:p>
            <a:pPr lvl="2"/>
            <a:r>
              <a:rPr lang="fr-FR" sz="1400" dirty="0" smtClean="0"/>
              <a:t>Fidélité implique un accord entre des lectures successives, PAS FORCEMENTPROCHE de la vraie valeur</a:t>
            </a:r>
          </a:p>
          <a:p>
            <a:pPr lvl="2"/>
            <a:r>
              <a:rPr lang="fr-FR" sz="1400" dirty="0" smtClean="0"/>
              <a:t>Elle est liée à la </a:t>
            </a:r>
            <a:r>
              <a:rPr lang="fr-FR" sz="1400" b="1" dirty="0" smtClean="0"/>
              <a:t>variance</a:t>
            </a:r>
            <a:r>
              <a:rPr lang="fr-FR" sz="1400" dirty="0" smtClean="0"/>
              <a:t> de l’ensemble des mesures</a:t>
            </a:r>
          </a:p>
          <a:p>
            <a:pPr lvl="2"/>
            <a:r>
              <a:rPr lang="fr-FR" sz="1400" dirty="0" smtClean="0"/>
              <a:t>La reproductibilité est une condition nécessaire mais pas suffisante pour la justesse</a:t>
            </a:r>
          </a:p>
          <a:p>
            <a:pPr lvl="2"/>
            <a:endParaRPr lang="fr-FR" sz="1200" dirty="0" smtClean="0"/>
          </a:p>
          <a:p>
            <a:pPr marL="914400" lvl="2" indent="0">
              <a:buNone/>
            </a:pPr>
            <a:r>
              <a:rPr lang="fr-FR" sz="1600" dirty="0" smtClean="0"/>
              <a:t>Deux termes en relation directe avec le Fidélité</a:t>
            </a:r>
          </a:p>
          <a:p>
            <a:pPr marL="914400" lvl="2" indent="0">
              <a:buNone/>
            </a:pPr>
            <a:endParaRPr lang="fr-FR" sz="1600" dirty="0" smtClean="0"/>
          </a:p>
          <a:p>
            <a:pPr lvl="2"/>
            <a:r>
              <a:rPr lang="fr-FR" sz="1400" u="sng" dirty="0" smtClean="0"/>
              <a:t>Répétabilité</a:t>
            </a:r>
            <a:r>
              <a:rPr lang="fr-FR" sz="1400" dirty="0" smtClean="0"/>
              <a:t>:  Elle dépend de la faculté de faire des mesures précises dans un intervalle court </a:t>
            </a:r>
          </a:p>
          <a:p>
            <a:pPr lvl="2"/>
            <a:r>
              <a:rPr lang="fr-FR" sz="1400" u="sng" dirty="0" smtClean="0"/>
              <a:t>Reproductibilité</a:t>
            </a:r>
            <a:r>
              <a:rPr lang="fr-FR" sz="1400" dirty="0" smtClean="0"/>
              <a:t> : Elle dépend de la faculté de faire un ensemble de mesures précises sur:</a:t>
            </a:r>
          </a:p>
          <a:p>
            <a:pPr marL="914400" lvl="2" indent="0">
              <a:buNone/>
            </a:pPr>
            <a:endParaRPr lang="fr-FR" sz="1400" dirty="0" smtClean="0"/>
          </a:p>
          <a:p>
            <a:pPr lvl="3"/>
            <a:r>
              <a:rPr lang="fr-FR" sz="1500" dirty="0" smtClean="0"/>
              <a:t>Un intervalle de temps long</a:t>
            </a:r>
          </a:p>
          <a:p>
            <a:pPr lvl="3"/>
            <a:r>
              <a:rPr lang="fr-FR" sz="1500" dirty="0" smtClean="0"/>
              <a:t>Réalisé par différents opérateurs</a:t>
            </a:r>
          </a:p>
          <a:p>
            <a:pPr lvl="3"/>
            <a:r>
              <a:rPr lang="fr-FR" sz="1500" dirty="0" smtClean="0"/>
              <a:t>Avec différents instruments</a:t>
            </a:r>
          </a:p>
          <a:p>
            <a:pPr lvl="3"/>
            <a:r>
              <a:rPr lang="fr-FR" sz="1500" dirty="0" smtClean="0"/>
              <a:t>Dans différents laboratoires</a:t>
            </a:r>
          </a:p>
          <a:p>
            <a:pPr lvl="3"/>
            <a:endParaRPr lang="fr-FR" sz="1000" dirty="0" smtClean="0"/>
          </a:p>
          <a:p>
            <a:pPr lvl="2"/>
            <a:endParaRPr lang="fr-FR" sz="1200" dirty="0" smtClean="0"/>
          </a:p>
          <a:p>
            <a:pPr lvl="2"/>
            <a:endParaRPr lang="fr-FR" sz="1200" dirty="0" smtClean="0"/>
          </a:p>
          <a:p>
            <a:pPr marL="914400" lvl="2" indent="0">
              <a:buNone/>
            </a:pPr>
            <a:r>
              <a:rPr lang="fr-FR" sz="1200" dirty="0" smtClean="0"/>
              <a:t>		</a:t>
            </a:r>
            <a:endParaRPr lang="fr-FR" sz="2000" dirty="0" smtClean="0"/>
          </a:p>
          <a:p>
            <a:endParaRPr lang="fr-FR" sz="2000" dirty="0"/>
          </a:p>
          <a:p>
            <a:pPr lvl="1"/>
            <a:endParaRPr lang="fr-FR" sz="1600" dirty="0" smtClean="0"/>
          </a:p>
          <a:p>
            <a:pPr lvl="1"/>
            <a:endParaRPr lang="fr-FR" sz="1600" dirty="0"/>
          </a:p>
          <a:p>
            <a:pPr lvl="1"/>
            <a:endParaRPr lang="fr-FR" sz="1600" dirty="0" smtClean="0"/>
          </a:p>
          <a:p>
            <a:pPr lvl="1"/>
            <a:endParaRPr lang="fr-FR" sz="1600" dirty="0" smtClean="0"/>
          </a:p>
          <a:p>
            <a:pPr lvl="1"/>
            <a:endParaRPr lang="fr-FR" sz="1700" dirty="0" smtClean="0"/>
          </a:p>
          <a:p>
            <a:pPr lvl="1"/>
            <a:endParaRPr lang="fr-FR" dirty="0"/>
          </a:p>
        </p:txBody>
      </p:sp>
      <p:sp>
        <p:nvSpPr>
          <p:cNvPr id="4" name="Titre 1"/>
          <p:cNvSpPr>
            <a:spLocks noGrp="1"/>
          </p:cNvSpPr>
          <p:nvPr>
            <p:ph type="title"/>
          </p:nvPr>
        </p:nvSpPr>
        <p:spPr/>
        <p:txBody>
          <a:bodyPr>
            <a:normAutofit/>
          </a:bodyPr>
          <a:lstStyle/>
          <a:p>
            <a:r>
              <a:rPr lang="fr-FR" sz="2800" dirty="0" smtClean="0"/>
              <a:t>Fidélité</a:t>
            </a:r>
            <a:endParaRPr lang="fr-FR" sz="2800" dirty="0"/>
          </a:p>
        </p:txBody>
      </p:sp>
    </p:spTree>
    <p:extLst>
      <p:ext uri="{BB962C8B-B14F-4D97-AF65-F5344CB8AC3E}">
        <p14:creationId xmlns:p14="http://schemas.microsoft.com/office/powerpoint/2010/main" val="381577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14295</TotalTime>
  <Words>3632</Words>
  <Application>Microsoft Office PowerPoint</Application>
  <PresentationFormat>Affichage à l'écran (4:3)</PresentationFormat>
  <Paragraphs>792</Paragraphs>
  <Slides>53</Slides>
  <Notes>14</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Thème Office</vt:lpstr>
      <vt:lpstr>Capteurs - Généralités</vt:lpstr>
      <vt:lpstr>Caractéristiques des capteurs</vt:lpstr>
      <vt:lpstr>Capteurs et actuateurs</vt:lpstr>
      <vt:lpstr>Mesures</vt:lpstr>
      <vt:lpstr>Calibration</vt:lpstr>
      <vt:lpstr>Entrées Additionnelles</vt:lpstr>
      <vt:lpstr>Caractéristiques des capteurs</vt:lpstr>
      <vt:lpstr>Justesse &amp; résolution</vt:lpstr>
      <vt:lpstr>Fidélité</vt:lpstr>
      <vt:lpstr>Caractéristiques statiques des capteurs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vt:lpstr>
      <vt:lpstr>Fidélité &amp; Erreurs</vt:lpstr>
      <vt:lpstr>Présentation PowerPoint</vt:lpstr>
      <vt:lpstr>Présentation PowerPoint</vt:lpstr>
      <vt:lpstr>Présentation PowerPoint</vt:lpstr>
      <vt:lpstr>Caractéristiques dynamiques des capteurs</vt:lpstr>
      <vt:lpstr>Caractéristiques dynamiques des capteurs</vt:lpstr>
      <vt:lpstr>Modèles dynamiques</vt:lpstr>
      <vt:lpstr>Transformée de Laplace (bref résumé)</vt:lpstr>
      <vt:lpstr>Modèles dynamiques</vt:lpstr>
      <vt:lpstr>Systèmes de mesure Ordre Zéro</vt:lpstr>
      <vt:lpstr>Systèmes de mesure Premier Ordre</vt:lpstr>
      <vt:lpstr>Systèmes de mesure Premier Ordre</vt:lpstr>
      <vt:lpstr>Systèmes de mesure Premier Ordre</vt:lpstr>
      <vt:lpstr>Les divers types de capteurs</vt:lpstr>
      <vt:lpstr>Les divers types de capteurs</vt:lpstr>
      <vt:lpstr>Les divers types de capteurs</vt:lpstr>
      <vt:lpstr>Les divers types de capteurs</vt:lpstr>
      <vt:lpstr>Les divers types de capteurs</vt:lpstr>
      <vt:lpstr>Mode fonctionnel</vt:lpstr>
      <vt:lpstr>Mesurandes mécaniques</vt:lpstr>
      <vt:lpstr>Capteurs de déplacement résistifs</vt:lpstr>
      <vt:lpstr>Capteurs de déplacement capacitifs</vt:lpstr>
      <vt:lpstr>Capteurs de déplacement inductifs</vt:lpstr>
      <vt:lpstr>Capteurs de déplacement inductifs</vt:lpstr>
      <vt:lpstr>Jauges de contraintes (strain gauges)</vt:lpstr>
      <vt:lpstr>Jauges de contraintes (strain gauges)</vt:lpstr>
      <vt:lpstr>Capteurs de Température</vt:lpstr>
      <vt:lpstr>Capteurs de Température</vt:lpstr>
      <vt:lpstr>Capteurs de Température Thermoélectriques</vt:lpstr>
      <vt:lpstr>Capteurs de Température Thermoélectriques</vt:lpstr>
      <vt:lpstr>Benchmark ( Thermocouples/RTD/IC)</vt:lpstr>
      <vt:lpstr>Capteurs piézo-électriques</vt:lpstr>
      <vt:lpstr>Effet Hall influence du champ magnétique sur le transport électronique</vt:lpstr>
      <vt:lpstr>Effet Hall influence du champ magnétique sur le transport électronique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Capteurs - Généralités</dc:title>
  <dc:creator>lorenz</dc:creator>
  <cp:lastModifiedBy>Lorenz</cp:lastModifiedBy>
  <cp:revision>125</cp:revision>
  <cp:lastPrinted>2012-09-13T06:55:49Z</cp:lastPrinted>
  <dcterms:created xsi:type="dcterms:W3CDTF">2012-09-03T13:58:59Z</dcterms:created>
  <dcterms:modified xsi:type="dcterms:W3CDTF">2019-12-09T13:32:04Z</dcterms:modified>
</cp:coreProperties>
</file>